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205400" cy="32404050"/>
  <p:notesSz cx="6858000" cy="9144000"/>
  <p:defaultText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6">
          <p15:clr>
            <a:srgbClr val="A4A3A4"/>
          </p15:clr>
        </p15:guide>
        <p15:guide id="2" pos="13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CA7E"/>
    <a:srgbClr val="73E7C9"/>
    <a:srgbClr val="19FF81"/>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4" autoAdjust="0"/>
  </p:normalViewPr>
  <p:slideViewPr>
    <p:cSldViewPr>
      <p:cViewPr varScale="1">
        <p:scale>
          <a:sx n="15" d="100"/>
          <a:sy n="15" d="100"/>
        </p:scale>
        <p:origin x="1590" y="84"/>
      </p:cViewPr>
      <p:guideLst>
        <p:guide orient="horz" pos="10206"/>
        <p:guide pos="1360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40405" y="10066265"/>
            <a:ext cx="36724590" cy="6945868"/>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6480810" y="18362295"/>
            <a:ext cx="30243780" cy="8281035"/>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8E05DAA2-A4CD-4AFC-BC3F-30EF588A123C}" type="datetimeFigureOut">
              <a:rPr lang="pt-BR" smtClean="0"/>
              <a:pPr/>
              <a:t>30/06/2014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4725D42-D30E-4ED8-ACC9-95B90E11847D}" type="slidenum">
              <a:rPr lang="pt-BR" smtClean="0"/>
              <a:pPr/>
              <a:t>‹#›</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E05DAA2-A4CD-4AFC-BC3F-30EF588A123C}" type="datetimeFigureOut">
              <a:rPr lang="pt-BR" smtClean="0"/>
              <a:pPr/>
              <a:t>30/06/2014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4725D42-D30E-4ED8-ACC9-95B90E11847D}" type="slidenum">
              <a:rPr lang="pt-BR" smtClean="0"/>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323915" y="1297671"/>
            <a:ext cx="9721215" cy="27648456"/>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2160270" y="1297671"/>
            <a:ext cx="28443555" cy="27648456"/>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E05DAA2-A4CD-4AFC-BC3F-30EF588A123C}" type="datetimeFigureOut">
              <a:rPr lang="pt-BR" smtClean="0"/>
              <a:pPr/>
              <a:t>30/06/2014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4725D42-D30E-4ED8-ACC9-95B90E11847D}" type="slidenum">
              <a:rPr lang="pt-BR" smtClean="0"/>
              <a:pPr/>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8E05DAA2-A4CD-4AFC-BC3F-30EF588A123C}" type="datetimeFigureOut">
              <a:rPr lang="pt-BR" smtClean="0"/>
              <a:pPr/>
              <a:t>30/06/2014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4725D42-D30E-4ED8-ACC9-95B90E11847D}" type="slidenum">
              <a:rPr lang="pt-BR" smtClean="0"/>
              <a:pPr/>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3412929" y="20822605"/>
            <a:ext cx="36724590" cy="6435804"/>
          </a:xfrm>
        </p:spPr>
        <p:txBody>
          <a:bodyPr anchor="t"/>
          <a:lstStyle>
            <a:lvl1pPr algn="l">
              <a:defRPr sz="189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3412929" y="13734226"/>
            <a:ext cx="36724590" cy="7088384"/>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8E05DAA2-A4CD-4AFC-BC3F-30EF588A123C}" type="datetimeFigureOut">
              <a:rPr lang="pt-BR" smtClean="0"/>
              <a:pPr/>
              <a:t>30/06/2014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4725D42-D30E-4ED8-ACC9-95B90E11847D}" type="slidenum">
              <a:rPr lang="pt-BR" smtClean="0"/>
              <a:pPr/>
              <a:t>‹#›</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2160270" y="7560952"/>
            <a:ext cx="19082385" cy="21385175"/>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21962745" y="7560952"/>
            <a:ext cx="19082385" cy="21385175"/>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8E05DAA2-A4CD-4AFC-BC3F-30EF588A123C}" type="datetimeFigureOut">
              <a:rPr lang="pt-BR" smtClean="0"/>
              <a:pPr/>
              <a:t>30/06/2014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4725D42-D30E-4ED8-ACC9-95B90E11847D}" type="slidenum">
              <a:rPr lang="pt-BR" smtClean="0"/>
              <a:pPr/>
              <a:t>‹#›</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2160275" y="7253409"/>
            <a:ext cx="19089888" cy="3022875"/>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2160275" y="10276284"/>
            <a:ext cx="19089888" cy="18669836"/>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21947750" y="7253409"/>
            <a:ext cx="19097387" cy="3022875"/>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21947750" y="10276284"/>
            <a:ext cx="19097387" cy="18669836"/>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8E05DAA2-A4CD-4AFC-BC3F-30EF588A123C}" type="datetimeFigureOut">
              <a:rPr lang="pt-BR" smtClean="0"/>
              <a:pPr/>
              <a:t>30/06/2014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4725D42-D30E-4ED8-ACC9-95B90E11847D}" type="slidenum">
              <a:rPr lang="pt-BR" smtClean="0"/>
              <a:pPr/>
              <a:t>‹#›</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8E05DAA2-A4CD-4AFC-BC3F-30EF588A123C}" type="datetimeFigureOut">
              <a:rPr lang="pt-BR" smtClean="0"/>
              <a:pPr/>
              <a:t>30/06/2014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4725D42-D30E-4ED8-ACC9-95B90E11847D}" type="slidenum">
              <a:rPr lang="pt-BR" smtClean="0"/>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E05DAA2-A4CD-4AFC-BC3F-30EF588A123C}" type="datetimeFigureOut">
              <a:rPr lang="pt-BR" smtClean="0"/>
              <a:pPr/>
              <a:t>30/06/2014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4725D42-D30E-4ED8-ACC9-95B90E11847D}" type="slidenum">
              <a:rPr lang="pt-BR" smtClean="0"/>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60277" y="1290161"/>
            <a:ext cx="14214279" cy="5490686"/>
          </a:xfrm>
        </p:spPr>
        <p:txBody>
          <a:bodyPr anchor="b"/>
          <a:lstStyle>
            <a:lvl1pPr algn="l">
              <a:defRPr sz="95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16892114" y="1290168"/>
            <a:ext cx="24153023" cy="27655959"/>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2160277" y="6780854"/>
            <a:ext cx="14214279" cy="22165273"/>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8E05DAA2-A4CD-4AFC-BC3F-30EF588A123C}" type="datetimeFigureOut">
              <a:rPr lang="pt-BR" smtClean="0"/>
              <a:pPr/>
              <a:t>30/06/2014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4725D42-D30E-4ED8-ACC9-95B90E11847D}" type="slidenum">
              <a:rPr lang="pt-BR" smtClean="0"/>
              <a:pPr/>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468561" y="22682840"/>
            <a:ext cx="25923240" cy="2677837"/>
          </a:xfrm>
        </p:spPr>
        <p:txBody>
          <a:bodyPr anchor="b"/>
          <a:lstStyle>
            <a:lvl1pPr algn="l">
              <a:defRPr sz="95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8468561" y="2895362"/>
            <a:ext cx="25923240" cy="1944243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pt-BR"/>
          </a:p>
        </p:txBody>
      </p:sp>
      <p:sp>
        <p:nvSpPr>
          <p:cNvPr id="4" name="Espaço Reservado para Texto 3"/>
          <p:cNvSpPr>
            <a:spLocks noGrp="1"/>
          </p:cNvSpPr>
          <p:nvPr>
            <p:ph type="body" sz="half" idx="2"/>
          </p:nvPr>
        </p:nvSpPr>
        <p:spPr>
          <a:xfrm>
            <a:off x="8468561" y="25360677"/>
            <a:ext cx="25923240" cy="3802973"/>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8E05DAA2-A4CD-4AFC-BC3F-30EF588A123C}" type="datetimeFigureOut">
              <a:rPr lang="pt-BR" smtClean="0"/>
              <a:pPr/>
              <a:t>30/06/2014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4725D42-D30E-4ED8-ACC9-95B90E11847D}" type="slidenum">
              <a:rPr lang="pt-BR" smtClean="0"/>
              <a:pPr/>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160270" y="1297665"/>
            <a:ext cx="38884860" cy="5400675"/>
          </a:xfrm>
          <a:prstGeom prst="rect">
            <a:avLst/>
          </a:prstGeom>
        </p:spPr>
        <p:txBody>
          <a:bodyPr vert="horz" lIns="432054" tIns="216027" rIns="432054" bIns="216027"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2160270" y="7560952"/>
            <a:ext cx="38884860" cy="21385175"/>
          </a:xfrm>
          <a:prstGeom prst="rect">
            <a:avLst/>
          </a:prstGeom>
        </p:spPr>
        <p:txBody>
          <a:bodyPr vert="horz" lIns="432054" tIns="216027" rIns="432054" bIns="216027"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2160270" y="30033761"/>
            <a:ext cx="10081260" cy="1725216"/>
          </a:xfrm>
          <a:prstGeom prst="rect">
            <a:avLst/>
          </a:prstGeom>
        </p:spPr>
        <p:txBody>
          <a:bodyPr vert="horz" lIns="432054" tIns="216027" rIns="432054" bIns="216027" rtlCol="0" anchor="ctr"/>
          <a:lstStyle>
            <a:lvl1pPr algn="l">
              <a:defRPr sz="5700">
                <a:solidFill>
                  <a:schemeClr val="tx1">
                    <a:tint val="75000"/>
                  </a:schemeClr>
                </a:solidFill>
              </a:defRPr>
            </a:lvl1pPr>
          </a:lstStyle>
          <a:p>
            <a:fld id="{8E05DAA2-A4CD-4AFC-BC3F-30EF588A123C}" type="datetimeFigureOut">
              <a:rPr lang="pt-BR" smtClean="0"/>
              <a:pPr/>
              <a:t>30/06/2014</a:t>
            </a:fld>
            <a:endParaRPr lang="pt-BR"/>
          </a:p>
        </p:txBody>
      </p:sp>
      <p:sp>
        <p:nvSpPr>
          <p:cNvPr id="5" name="Espaço Reservado para Rodapé 4"/>
          <p:cNvSpPr>
            <a:spLocks noGrp="1"/>
          </p:cNvSpPr>
          <p:nvPr>
            <p:ph type="ftr" sz="quarter" idx="3"/>
          </p:nvPr>
        </p:nvSpPr>
        <p:spPr>
          <a:xfrm>
            <a:off x="14761845" y="30033761"/>
            <a:ext cx="13681710" cy="1725216"/>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0963870" y="30033761"/>
            <a:ext cx="10081260" cy="1725216"/>
          </a:xfrm>
          <a:prstGeom prst="rect">
            <a:avLst/>
          </a:prstGeom>
        </p:spPr>
        <p:txBody>
          <a:bodyPr vert="horz" lIns="432054" tIns="216027" rIns="432054" bIns="216027" rtlCol="0" anchor="ctr"/>
          <a:lstStyle>
            <a:lvl1pPr algn="r">
              <a:defRPr sz="5700">
                <a:solidFill>
                  <a:schemeClr val="tx1">
                    <a:tint val="75000"/>
                  </a:schemeClr>
                </a:solidFill>
              </a:defRPr>
            </a:lvl1pPr>
          </a:lstStyle>
          <a:p>
            <a:fld id="{34725D42-D30E-4ED8-ACC9-95B90E11847D}" type="slidenum">
              <a:rPr lang="pt-BR" smtClean="0"/>
              <a:pPr/>
              <a:t>‹#›</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http://www.jornadafono.net/photos/79/200612051143070logo_FAPESP_500px_big_1.jpg"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0" y="1"/>
            <a:ext cx="43205400" cy="7129398"/>
          </a:xfrm>
          <a:gradFill flip="none" rotWithShape="1">
            <a:gsLst>
              <a:gs pos="0">
                <a:srgbClr val="02CA7E">
                  <a:shade val="30000"/>
                  <a:satMod val="115000"/>
                </a:srgbClr>
              </a:gs>
              <a:gs pos="50000">
                <a:srgbClr val="02CA7E">
                  <a:shade val="67500"/>
                  <a:satMod val="115000"/>
                </a:srgbClr>
              </a:gs>
              <a:gs pos="100000">
                <a:srgbClr val="02CA7E">
                  <a:shade val="100000"/>
                  <a:satMod val="115000"/>
                </a:srgbClr>
              </a:gs>
            </a:gsLst>
            <a:path path="circle">
              <a:fillToRect t="100000" r="100000"/>
            </a:path>
            <a:tileRect l="-100000" b="-100000"/>
          </a:gradFill>
        </p:spPr>
        <p:txBody>
          <a:bodyPr>
            <a:noAutofit/>
          </a:bodyPr>
          <a:lstStyle/>
          <a:p>
            <a:r>
              <a:rPr lang="en-US" sz="11800" dirty="0" smtClean="0">
                <a:solidFill>
                  <a:schemeClr val="bg1"/>
                </a:solidFill>
                <a:effectLst>
                  <a:outerShdw blurRad="38100" dist="38100" dir="2700000" algn="tl">
                    <a:srgbClr val="000000">
                      <a:alpha val="43137"/>
                    </a:srgbClr>
                  </a:outerShdw>
                </a:effectLst>
                <a:latin typeface="Verdana" pitchFamily="34" charset="0"/>
              </a:rPr>
              <a:t>Procedural adaptations for a relational training to improve IQ scores in young children</a:t>
            </a:r>
            <a:r>
              <a:rPr lang="en-US" sz="11300" dirty="0" smtClean="0">
                <a:solidFill>
                  <a:schemeClr val="bg1"/>
                </a:solidFill>
                <a:effectLst>
                  <a:outerShdw blurRad="38100" dist="38100" dir="2700000" algn="tl">
                    <a:srgbClr val="000000">
                      <a:alpha val="43137"/>
                    </a:srgbClr>
                  </a:outerShdw>
                </a:effectLst>
                <a:latin typeface="Verdana" pitchFamily="34" charset="0"/>
              </a:rPr>
              <a:t/>
            </a:r>
            <a:br>
              <a:rPr lang="en-US" sz="11300" dirty="0" smtClean="0">
                <a:solidFill>
                  <a:schemeClr val="bg1"/>
                </a:solidFill>
                <a:effectLst>
                  <a:outerShdw blurRad="38100" dist="38100" dir="2700000" algn="tl">
                    <a:srgbClr val="000000">
                      <a:alpha val="43137"/>
                    </a:srgbClr>
                  </a:outerShdw>
                </a:effectLst>
                <a:latin typeface="Verdana" pitchFamily="34" charset="0"/>
              </a:rPr>
            </a:br>
            <a:r>
              <a:rPr lang="en-US" sz="6600" dirty="0" err="1" smtClean="0">
                <a:solidFill>
                  <a:schemeClr val="bg1"/>
                </a:solidFill>
                <a:effectLst>
                  <a:outerShdw blurRad="38100" dist="38100" dir="2700000" algn="tl">
                    <a:srgbClr val="000000">
                      <a:alpha val="43137"/>
                    </a:srgbClr>
                  </a:outerShdw>
                </a:effectLst>
                <a:latin typeface="Verdana" pitchFamily="34" charset="0"/>
              </a:rPr>
              <a:t>Rabelo</a:t>
            </a:r>
            <a:r>
              <a:rPr lang="en-US" sz="6600" dirty="0" smtClean="0">
                <a:solidFill>
                  <a:schemeClr val="bg1"/>
                </a:solidFill>
                <a:effectLst>
                  <a:outerShdw blurRad="38100" dist="38100" dir="2700000" algn="tl">
                    <a:srgbClr val="000000">
                      <a:alpha val="43137"/>
                    </a:srgbClr>
                  </a:outerShdw>
                </a:effectLst>
                <a:latin typeface="Verdana" pitchFamily="34" charset="0"/>
              </a:rPr>
              <a:t>, Laura Z.; </a:t>
            </a:r>
            <a:r>
              <a:rPr lang="en-US" sz="6600" dirty="0" err="1" smtClean="0">
                <a:solidFill>
                  <a:schemeClr val="bg1"/>
                </a:solidFill>
                <a:effectLst>
                  <a:outerShdw blurRad="38100" dist="38100" dir="2700000" algn="tl">
                    <a:srgbClr val="000000">
                      <a:alpha val="43137"/>
                    </a:srgbClr>
                  </a:outerShdw>
                </a:effectLst>
                <a:latin typeface="Verdana" pitchFamily="34" charset="0"/>
              </a:rPr>
              <a:t>Faccioli</a:t>
            </a:r>
            <a:r>
              <a:rPr lang="en-US" sz="6600" dirty="0" smtClean="0">
                <a:solidFill>
                  <a:schemeClr val="bg1"/>
                </a:solidFill>
                <a:effectLst>
                  <a:outerShdw blurRad="38100" dist="38100" dir="2700000" algn="tl">
                    <a:srgbClr val="000000">
                      <a:alpha val="43137"/>
                    </a:srgbClr>
                  </a:outerShdw>
                </a:effectLst>
                <a:latin typeface="Verdana" pitchFamily="34" charset="0"/>
              </a:rPr>
              <a:t>, Juliana S.; de Rose, Julio C.</a:t>
            </a:r>
            <a:br>
              <a:rPr lang="en-US" sz="6600" dirty="0" smtClean="0">
                <a:solidFill>
                  <a:schemeClr val="bg1"/>
                </a:solidFill>
                <a:effectLst>
                  <a:outerShdw blurRad="38100" dist="38100" dir="2700000" algn="tl">
                    <a:srgbClr val="000000">
                      <a:alpha val="43137"/>
                    </a:srgbClr>
                  </a:outerShdw>
                </a:effectLst>
                <a:latin typeface="Verdana" pitchFamily="34" charset="0"/>
              </a:rPr>
            </a:br>
            <a:r>
              <a:rPr lang="en-US" sz="6600" dirty="0" smtClean="0">
                <a:solidFill>
                  <a:schemeClr val="bg1"/>
                </a:solidFill>
                <a:effectLst>
                  <a:outerShdw blurRad="38100" dist="38100" dir="2700000" algn="tl">
                    <a:srgbClr val="000000">
                      <a:alpha val="43137"/>
                    </a:srgbClr>
                  </a:outerShdw>
                </a:effectLst>
                <a:latin typeface="Verdana" pitchFamily="34" charset="0"/>
              </a:rPr>
              <a:t>laurazrabelo@gmail.com</a:t>
            </a:r>
            <a:br>
              <a:rPr lang="en-US" sz="6600" dirty="0" smtClean="0">
                <a:solidFill>
                  <a:schemeClr val="bg1"/>
                </a:solidFill>
                <a:effectLst>
                  <a:outerShdw blurRad="38100" dist="38100" dir="2700000" algn="tl">
                    <a:srgbClr val="000000">
                      <a:alpha val="43137"/>
                    </a:srgbClr>
                  </a:outerShdw>
                </a:effectLst>
                <a:latin typeface="Verdana" pitchFamily="34" charset="0"/>
              </a:rPr>
            </a:br>
            <a:r>
              <a:rPr lang="en-US" sz="6600" dirty="0" err="1" smtClean="0">
                <a:solidFill>
                  <a:schemeClr val="bg1"/>
                </a:solidFill>
                <a:effectLst>
                  <a:outerShdw blurRad="38100" dist="38100" dir="2700000" algn="tl">
                    <a:srgbClr val="000000">
                      <a:alpha val="43137"/>
                    </a:srgbClr>
                  </a:outerShdw>
                </a:effectLst>
                <a:latin typeface="Verdana" pitchFamily="34" charset="0"/>
              </a:rPr>
              <a:t>Universidade</a:t>
            </a:r>
            <a:r>
              <a:rPr lang="en-US" sz="6600" dirty="0" smtClean="0">
                <a:solidFill>
                  <a:schemeClr val="bg1"/>
                </a:solidFill>
                <a:effectLst>
                  <a:outerShdw blurRad="38100" dist="38100" dir="2700000" algn="tl">
                    <a:srgbClr val="000000">
                      <a:alpha val="43137"/>
                    </a:srgbClr>
                  </a:outerShdw>
                </a:effectLst>
                <a:latin typeface="Verdana" pitchFamily="34" charset="0"/>
              </a:rPr>
              <a:t> Federal de São Carlos (</a:t>
            </a:r>
            <a:r>
              <a:rPr lang="en-US" sz="6600" dirty="0" err="1" smtClean="0">
                <a:solidFill>
                  <a:schemeClr val="bg1"/>
                </a:solidFill>
                <a:effectLst>
                  <a:outerShdw blurRad="38100" dist="38100" dir="2700000" algn="tl">
                    <a:srgbClr val="000000">
                      <a:alpha val="43137"/>
                    </a:srgbClr>
                  </a:outerShdw>
                </a:effectLst>
                <a:latin typeface="Verdana" pitchFamily="34" charset="0"/>
              </a:rPr>
              <a:t>UFSCar</a:t>
            </a:r>
            <a:r>
              <a:rPr lang="en-US" sz="6600" dirty="0" smtClean="0">
                <a:solidFill>
                  <a:schemeClr val="bg1"/>
                </a:solidFill>
                <a:effectLst>
                  <a:outerShdw blurRad="38100" dist="38100" dir="2700000" algn="tl">
                    <a:srgbClr val="000000">
                      <a:alpha val="43137"/>
                    </a:srgbClr>
                  </a:outerShdw>
                </a:effectLst>
                <a:latin typeface="Verdana" pitchFamily="34" charset="0"/>
              </a:rPr>
              <a:t>) Brazil</a:t>
            </a:r>
            <a:endParaRPr lang="pt-BR" sz="7600" dirty="0">
              <a:solidFill>
                <a:schemeClr val="bg1"/>
              </a:solidFill>
              <a:effectLst>
                <a:outerShdw blurRad="38100" dist="38100" dir="2700000" algn="tl">
                  <a:srgbClr val="000000">
                    <a:alpha val="43137"/>
                  </a:srgbClr>
                </a:outerShdw>
              </a:effectLst>
              <a:latin typeface="Verdana" pitchFamily="34" charset="0"/>
            </a:endParaRPr>
          </a:p>
        </p:txBody>
      </p:sp>
      <p:sp>
        <p:nvSpPr>
          <p:cNvPr id="31" name="Espaço Reservado para Conteúdo 30"/>
          <p:cNvSpPr>
            <a:spLocks noGrp="1"/>
          </p:cNvSpPr>
          <p:nvPr>
            <p:ph sz="half" idx="1"/>
          </p:nvPr>
        </p:nvSpPr>
        <p:spPr>
          <a:xfrm>
            <a:off x="0" y="6843647"/>
            <a:ext cx="14400000" cy="25560403"/>
          </a:xfrm>
        </p:spPr>
        <p:txBody>
          <a:bodyPr lIns="0" rIns="0">
            <a:normAutofit/>
          </a:bodyPr>
          <a:lstStyle/>
          <a:p>
            <a:pPr indent="0" algn="just">
              <a:buNone/>
            </a:pPr>
            <a:endParaRPr lang="en-US" sz="4300" dirty="0" smtClean="0"/>
          </a:p>
          <a:p>
            <a:pPr indent="0" algn="just">
              <a:buNone/>
            </a:pPr>
            <a:r>
              <a:rPr lang="en-US" sz="4300" dirty="0" smtClean="0"/>
              <a:t>Studies have shown that performance on relational tasks has been directly correlated with IQ scores (Gore, Barnes-Holmes &amp; Murphy, 2010; </a:t>
            </a:r>
            <a:r>
              <a:rPr lang="en-US" sz="4300" dirty="0" err="1" smtClean="0"/>
              <a:t>O´Hora</a:t>
            </a:r>
            <a:r>
              <a:rPr lang="en-US" sz="4300" dirty="0" smtClean="0"/>
              <a:t>, </a:t>
            </a:r>
            <a:r>
              <a:rPr lang="en-US" sz="4300" dirty="0" err="1" smtClean="0"/>
              <a:t>Pelaez</a:t>
            </a:r>
            <a:r>
              <a:rPr lang="en-US" sz="4300" dirty="0" smtClean="0"/>
              <a:t> &amp; Barnes-Holmes, 2005; </a:t>
            </a:r>
            <a:r>
              <a:rPr lang="en-US" sz="4300" dirty="0" err="1" smtClean="0"/>
              <a:t>O´Hora</a:t>
            </a:r>
            <a:r>
              <a:rPr lang="en-US" sz="4300" dirty="0" smtClean="0"/>
              <a:t>, </a:t>
            </a:r>
            <a:r>
              <a:rPr lang="en-US" sz="4300" dirty="0" err="1" smtClean="0"/>
              <a:t>Pelaez</a:t>
            </a:r>
            <a:r>
              <a:rPr lang="en-US" sz="4300" dirty="0" smtClean="0"/>
              <a:t>, Barnes-Holmes, Rae, Robinson &amp; </a:t>
            </a:r>
            <a:r>
              <a:rPr lang="en-US" sz="4300" dirty="0" err="1" smtClean="0"/>
              <a:t>Chaudhary</a:t>
            </a:r>
            <a:r>
              <a:rPr lang="en-US" sz="4300" dirty="0" smtClean="0"/>
              <a:t>, 2008; O’Toole &amp; Barnes-Holmes, 2009). Cassidy, Roche &amp; Hayes (2011) obtained an increase in IQ scores of 12 year old children following a relational training procedure. The aim of this study was to replicate the procedure of Cassidy, Roche and Hayes (2011) with younger participants and extend the analyses of results, investigating the impact of a relational training on analogical reasoning. </a:t>
            </a:r>
          </a:p>
          <a:p>
            <a:pPr indent="0">
              <a:buNone/>
            </a:pPr>
            <a:endParaRPr lang="en-US" sz="4000" dirty="0" smtClean="0"/>
          </a:p>
          <a:p>
            <a:pPr indent="0">
              <a:buNone/>
            </a:pPr>
            <a:endParaRPr lang="en-US" sz="4000" dirty="0" smtClean="0"/>
          </a:p>
          <a:p>
            <a:pPr indent="0">
              <a:buNone/>
            </a:pPr>
            <a:endParaRPr lang="en-US" sz="4000" dirty="0" smtClean="0"/>
          </a:p>
          <a:p>
            <a:pPr indent="0">
              <a:buNone/>
            </a:pPr>
            <a:r>
              <a:rPr lang="en-US" sz="4800" b="1" i="1" dirty="0" smtClean="0">
                <a:solidFill>
                  <a:srgbClr val="02CA7E"/>
                </a:solidFill>
                <a:effectLst>
                  <a:outerShdw blurRad="38100" dist="38100" dir="2700000" algn="tl">
                    <a:srgbClr val="000000">
                      <a:alpha val="43137"/>
                    </a:srgbClr>
                  </a:outerShdw>
                </a:effectLst>
              </a:rPr>
              <a:t>Participants</a:t>
            </a:r>
          </a:p>
          <a:p>
            <a:pPr indent="0" algn="just">
              <a:buNone/>
            </a:pPr>
            <a:r>
              <a:rPr lang="en-US" sz="4300" dirty="0" smtClean="0"/>
              <a:t>24 six to eight-year-old children who attend a public school (half of them in experimental and the other half in control condition).</a:t>
            </a:r>
          </a:p>
          <a:p>
            <a:pPr indent="0">
              <a:buNone/>
            </a:pPr>
            <a:r>
              <a:rPr lang="en-US" sz="4800" b="1" i="1" dirty="0" smtClean="0">
                <a:solidFill>
                  <a:srgbClr val="02CA7E"/>
                </a:solidFill>
                <a:effectLst>
                  <a:outerShdw blurRad="38100" dist="38100" dir="2700000" algn="tl">
                    <a:srgbClr val="000000">
                      <a:alpha val="43137"/>
                    </a:srgbClr>
                  </a:outerShdw>
                </a:effectLst>
              </a:rPr>
              <a:t>Setting and materials</a:t>
            </a:r>
          </a:p>
          <a:p>
            <a:pPr indent="0" algn="just">
              <a:buNone/>
            </a:pPr>
            <a:r>
              <a:rPr lang="en-US" sz="4300" dirty="0" smtClean="0"/>
              <a:t>Data collection takes place in </a:t>
            </a:r>
            <a:r>
              <a:rPr lang="en-US" sz="4300" smtClean="0"/>
              <a:t>the participants’ </a:t>
            </a:r>
            <a:r>
              <a:rPr lang="en-US" sz="4300" dirty="0" smtClean="0"/>
              <a:t>school. </a:t>
            </a:r>
          </a:p>
          <a:p>
            <a:pPr indent="0" algn="just">
              <a:buNone/>
            </a:pPr>
            <a:r>
              <a:rPr lang="en-US" sz="4300" dirty="0" smtClean="0"/>
              <a:t>- Wechsler Intelligence Scale for Children - WISC-III (Raven, Raven, &amp; Court, 1988) and Raven’s Colored Progressive Matrices (WISC-III - Wechsler, 2002); </a:t>
            </a:r>
          </a:p>
          <a:p>
            <a:pPr indent="0" algn="just">
              <a:buFontTx/>
              <a:buChar char="-"/>
            </a:pPr>
            <a:r>
              <a:rPr lang="en-US" sz="4300" dirty="0" smtClean="0"/>
              <a:t>Drawings and pictures of familiar objects that could represent SIMILARITY, OPPOSITION, MORE THAN and LESS THAN  were used for establishing contextual cues; </a:t>
            </a:r>
          </a:p>
          <a:p>
            <a:pPr indent="0" algn="just">
              <a:buFontTx/>
              <a:buChar char="-"/>
            </a:pPr>
            <a:r>
              <a:rPr lang="en-US" sz="4300" dirty="0" err="1" smtClean="0"/>
              <a:t>Pokemons</a:t>
            </a:r>
            <a:r>
              <a:rPr lang="en-US" sz="4300" dirty="0" smtClean="0"/>
              <a:t> were used as stimuli for the multiple exemplar training of arbitrary relations;</a:t>
            </a:r>
          </a:p>
          <a:p>
            <a:pPr indent="0" algn="just">
              <a:buFontTx/>
              <a:buChar char="-"/>
            </a:pPr>
            <a:r>
              <a:rPr lang="en-US" sz="4300" dirty="0" smtClean="0"/>
              <a:t> A laptop equipped with E-Prime software (Schneider, </a:t>
            </a:r>
            <a:r>
              <a:rPr lang="en-US" sz="4300" dirty="0" err="1" smtClean="0"/>
              <a:t>Eschman</a:t>
            </a:r>
            <a:r>
              <a:rPr lang="en-US" sz="4300" dirty="0" smtClean="0"/>
              <a:t>, &amp; </a:t>
            </a:r>
            <a:r>
              <a:rPr lang="en-US" sz="4300" dirty="0" err="1" smtClean="0"/>
              <a:t>Zuccolotto</a:t>
            </a:r>
            <a:r>
              <a:rPr lang="en-US" sz="4300" dirty="0" smtClean="0"/>
              <a:t>, 2002; Schneider, </a:t>
            </a:r>
            <a:r>
              <a:rPr lang="en-US" sz="4300" dirty="0" err="1" smtClean="0"/>
              <a:t>Eschman</a:t>
            </a:r>
            <a:r>
              <a:rPr lang="en-US" sz="4300" dirty="0" smtClean="0"/>
              <a:t>, &amp; </a:t>
            </a:r>
            <a:r>
              <a:rPr lang="en-US" sz="4300" dirty="0" err="1" smtClean="0"/>
              <a:t>Zuccolotto</a:t>
            </a:r>
            <a:r>
              <a:rPr lang="en-US" sz="4300" dirty="0" smtClean="0"/>
              <a:t>, 2007). </a:t>
            </a:r>
          </a:p>
          <a:p>
            <a:pPr indent="0" algn="just">
              <a:buFontTx/>
              <a:buChar char="-"/>
            </a:pPr>
            <a:r>
              <a:rPr lang="en-US" sz="4300" dirty="0" smtClean="0"/>
              <a:t> PowerPoint presentations were used to give instructions to participants.</a:t>
            </a:r>
            <a:endParaRPr lang="pt-BR" sz="4300" dirty="0" smtClean="0"/>
          </a:p>
          <a:p>
            <a:pPr indent="0">
              <a:buNone/>
            </a:pPr>
            <a:endParaRPr lang="en-US" sz="4300" dirty="0" smtClean="0">
              <a:solidFill>
                <a:srgbClr val="02CA7E"/>
              </a:solidFill>
            </a:endParaRPr>
          </a:p>
          <a:p>
            <a:pPr indent="0">
              <a:buNone/>
            </a:pPr>
            <a:endParaRPr lang="en-US" sz="4300" b="1" i="1" dirty="0" smtClean="0">
              <a:solidFill>
                <a:srgbClr val="02CA7E"/>
              </a:solidFill>
              <a:effectLst>
                <a:outerShdw blurRad="38100" dist="38100" dir="2700000" algn="tl">
                  <a:srgbClr val="000000">
                    <a:alpha val="43137"/>
                  </a:srgbClr>
                </a:outerShdw>
              </a:effectLst>
            </a:endParaRPr>
          </a:p>
          <a:p>
            <a:pPr indent="0">
              <a:buNone/>
            </a:pPr>
            <a:endParaRPr lang="en-US" sz="4300" dirty="0" smtClean="0"/>
          </a:p>
          <a:p>
            <a:pPr indent="0">
              <a:buNone/>
            </a:pPr>
            <a:endParaRPr lang="pt-BR" sz="4300" dirty="0" smtClean="0"/>
          </a:p>
          <a:p>
            <a:pPr indent="0">
              <a:buNone/>
            </a:pPr>
            <a:endParaRPr lang="pt-BR" sz="4000" dirty="0" smtClean="0"/>
          </a:p>
          <a:p>
            <a:pPr>
              <a:buNone/>
            </a:pPr>
            <a:endParaRPr lang="pt-BR" dirty="0"/>
          </a:p>
        </p:txBody>
      </p:sp>
      <p:sp>
        <p:nvSpPr>
          <p:cNvPr id="32" name="Espaço Reservado para Conteúdo 31"/>
          <p:cNvSpPr>
            <a:spLocks noGrp="1"/>
          </p:cNvSpPr>
          <p:nvPr>
            <p:ph sz="half" idx="2"/>
          </p:nvPr>
        </p:nvSpPr>
        <p:spPr>
          <a:xfrm>
            <a:off x="13530206" y="6915085"/>
            <a:ext cx="14400000" cy="25488965"/>
          </a:xfrm>
        </p:spPr>
        <p:txBody>
          <a:bodyPr lIns="0" rIns="0">
            <a:normAutofit/>
          </a:bodyPr>
          <a:lstStyle/>
          <a:p>
            <a:pPr indent="0" algn="just">
              <a:buNone/>
            </a:pPr>
            <a:r>
              <a:rPr lang="en-US" sz="4800" b="1" i="1" dirty="0" smtClean="0">
                <a:solidFill>
                  <a:srgbClr val="02CA7E"/>
                </a:solidFill>
                <a:effectLst>
                  <a:outerShdw blurRad="38100" dist="38100" dir="2700000" algn="tl">
                    <a:srgbClr val="000000">
                      <a:alpha val="43137"/>
                    </a:srgbClr>
                  </a:outerShdw>
                </a:effectLst>
              </a:rPr>
              <a:t>Procedure</a:t>
            </a:r>
          </a:p>
          <a:p>
            <a:pPr indent="0" algn="just">
              <a:buNone/>
            </a:pPr>
            <a:r>
              <a:rPr lang="en-US" sz="4300" dirty="0" smtClean="0"/>
              <a:t>The participants performed experimental sessions five times a week in a room provided by their school. </a:t>
            </a:r>
            <a:endParaRPr lang="pt-BR" sz="43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a:p>
            <a:pPr algn="just">
              <a:buNone/>
            </a:pPr>
            <a:endParaRPr lang="pt-BR" sz="4000" dirty="0" smtClean="0"/>
          </a:p>
        </p:txBody>
      </p:sp>
      <p:pic>
        <p:nvPicPr>
          <p:cNvPr id="7" name="Imagem 6" descr="C:\Users\barbanotrick\Documents\UNIARA\capes logo.jpg"/>
          <p:cNvPicPr/>
          <p:nvPr/>
        </p:nvPicPr>
        <p:blipFill>
          <a:blip r:embed="rId2" cstate="print"/>
          <a:srcRect/>
          <a:stretch>
            <a:fillRect/>
          </a:stretch>
        </p:blipFill>
        <p:spPr bwMode="auto">
          <a:xfrm>
            <a:off x="34532978" y="30775376"/>
            <a:ext cx="2251932" cy="1628673"/>
          </a:xfrm>
          <a:prstGeom prst="rect">
            <a:avLst/>
          </a:prstGeom>
          <a:noFill/>
        </p:spPr>
      </p:pic>
      <p:pic>
        <p:nvPicPr>
          <p:cNvPr id="8" name="Imagem 7" descr="http://www.jornadafono.net/photos/79/200612051143070logo_FAPESP_500px_big_1.jpg"/>
          <p:cNvPicPr/>
          <p:nvPr/>
        </p:nvPicPr>
        <p:blipFill>
          <a:blip r:embed="rId3" r:link="rId4" cstate="print"/>
          <a:srcRect/>
          <a:stretch>
            <a:fillRect/>
          </a:stretch>
        </p:blipFill>
        <p:spPr bwMode="auto">
          <a:xfrm>
            <a:off x="36949620" y="31008878"/>
            <a:ext cx="6255782" cy="1395174"/>
          </a:xfrm>
          <a:prstGeom prst="rect">
            <a:avLst/>
          </a:prstGeom>
          <a:noFill/>
          <a:ln w="9525">
            <a:noFill/>
            <a:miter lim="800000"/>
            <a:headEnd/>
            <a:tailEnd/>
          </a:ln>
        </p:spPr>
      </p:pic>
      <p:pic>
        <p:nvPicPr>
          <p:cNvPr id="1027" name="Picture 3" descr="C:\Users\FAPESP 200854997-8\Documents\Doutorado\logo inct.jpg"/>
          <p:cNvPicPr>
            <a:picLocks noChangeAspect="1" noChangeArrowheads="1"/>
          </p:cNvPicPr>
          <p:nvPr/>
        </p:nvPicPr>
        <p:blipFill>
          <a:blip r:embed="rId5" cstate="print"/>
          <a:srcRect/>
          <a:stretch>
            <a:fillRect/>
          </a:stretch>
        </p:blipFill>
        <p:spPr bwMode="auto">
          <a:xfrm>
            <a:off x="35818862" y="3343185"/>
            <a:ext cx="7200900" cy="2340293"/>
          </a:xfrm>
          <a:prstGeom prst="rect">
            <a:avLst/>
          </a:prstGeom>
          <a:noFill/>
        </p:spPr>
      </p:pic>
      <p:pic>
        <p:nvPicPr>
          <p:cNvPr id="1026" name="Picture 2" descr="C:\Users\FAPESP 200854997-8\Documents\Doutorado\logo ufscar.jpg"/>
          <p:cNvPicPr>
            <a:picLocks noChangeAspect="1" noChangeArrowheads="1"/>
          </p:cNvPicPr>
          <p:nvPr/>
        </p:nvPicPr>
        <p:blipFill>
          <a:blip r:embed="rId6" cstate="print"/>
          <a:srcRect/>
          <a:stretch>
            <a:fillRect/>
          </a:stretch>
        </p:blipFill>
        <p:spPr bwMode="auto">
          <a:xfrm>
            <a:off x="1350027" y="3037790"/>
            <a:ext cx="3375294" cy="2464092"/>
          </a:xfrm>
          <a:prstGeom prst="rect">
            <a:avLst/>
          </a:prstGeom>
          <a:noFill/>
        </p:spPr>
      </p:pic>
      <p:sp>
        <p:nvSpPr>
          <p:cNvPr id="35" name="Retângulo 34"/>
          <p:cNvSpPr/>
          <p:nvPr/>
        </p:nvSpPr>
        <p:spPr>
          <a:xfrm>
            <a:off x="1171432" y="16559215"/>
            <a:ext cx="13144592" cy="928694"/>
          </a:xfrm>
          <a:prstGeom prst="rect">
            <a:avLst/>
          </a:prstGeom>
          <a:solidFill>
            <a:srgbClr val="02CA7E"/>
          </a:solidFill>
          <a:ln>
            <a:solidFill>
              <a:srgbClr val="02CA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0" dirty="0" smtClean="0"/>
              <a:t>METHOD</a:t>
            </a:r>
            <a:endParaRPr lang="pt-BR" sz="6000" dirty="0"/>
          </a:p>
        </p:txBody>
      </p:sp>
      <p:graphicFrame>
        <p:nvGraphicFramePr>
          <p:cNvPr id="36" name="Tabela 35"/>
          <p:cNvGraphicFramePr>
            <a:graphicFrameLocks noGrp="1"/>
          </p:cNvGraphicFramePr>
          <p:nvPr/>
        </p:nvGraphicFramePr>
        <p:xfrm>
          <a:off x="15244718" y="10058357"/>
          <a:ext cx="12858840" cy="10170858"/>
        </p:xfrm>
        <a:graphic>
          <a:graphicData uri="http://schemas.openxmlformats.org/drawingml/2006/table">
            <a:tbl>
              <a:tblPr firstRow="1" bandRow="1">
                <a:tableStyleId>{F5AB1C69-6EDB-4FF4-983F-18BD219EF322}</a:tableStyleId>
              </a:tblPr>
              <a:tblGrid>
                <a:gridCol w="6429420"/>
                <a:gridCol w="6429420"/>
              </a:tblGrid>
              <a:tr h="847492">
                <a:tc>
                  <a:txBody>
                    <a:bodyPr/>
                    <a:lstStyle/>
                    <a:p>
                      <a:r>
                        <a:rPr lang="pt-BR" sz="4800" b="1" kern="1200" dirty="0" smtClean="0">
                          <a:solidFill>
                            <a:schemeClr val="lt1"/>
                          </a:solidFill>
                          <a:latin typeface="+mj-lt"/>
                          <a:ea typeface="+mn-ea"/>
                          <a:cs typeface="+mn-cs"/>
                        </a:rPr>
                        <a:t>Experimental </a:t>
                      </a:r>
                      <a:r>
                        <a:rPr lang="pt-BR" sz="4800" b="1" kern="1200" dirty="0" err="1" smtClean="0">
                          <a:solidFill>
                            <a:schemeClr val="lt1"/>
                          </a:solidFill>
                          <a:latin typeface="+mj-lt"/>
                          <a:ea typeface="+mn-ea"/>
                          <a:cs typeface="+mn-cs"/>
                        </a:rPr>
                        <a:t>sequence</a:t>
                      </a:r>
                      <a:endParaRPr lang="pt-BR" sz="4800" dirty="0">
                        <a:latin typeface="+mj-lt"/>
                      </a:endParaRPr>
                    </a:p>
                  </a:txBody>
                  <a:tcPr>
                    <a:solidFill>
                      <a:srgbClr val="02CA7E"/>
                    </a:solidFill>
                  </a:tcPr>
                </a:tc>
                <a:tc>
                  <a:txBody>
                    <a:bodyPr/>
                    <a:lstStyle/>
                    <a:p>
                      <a:r>
                        <a:rPr lang="pt-BR" sz="4800" dirty="0" smtClean="0">
                          <a:latin typeface="+mj-lt"/>
                        </a:rPr>
                        <a:t>More </a:t>
                      </a:r>
                      <a:r>
                        <a:rPr lang="pt-BR" sz="4800" dirty="0" err="1" smtClean="0">
                          <a:latin typeface="+mj-lt"/>
                        </a:rPr>
                        <a:t>information</a:t>
                      </a:r>
                      <a:endParaRPr lang="pt-BR" sz="4800" dirty="0">
                        <a:latin typeface="+mj-lt"/>
                      </a:endParaRPr>
                    </a:p>
                  </a:txBody>
                  <a:tcPr>
                    <a:solidFill>
                      <a:srgbClr val="02CA7E"/>
                    </a:solidFill>
                  </a:tcPr>
                </a:tc>
              </a:tr>
              <a:tr h="847492">
                <a:tc>
                  <a:txBody>
                    <a:bodyPr/>
                    <a:lstStyle/>
                    <a:p>
                      <a:pPr>
                        <a:lnSpc>
                          <a:spcPct val="115000"/>
                        </a:lnSpc>
                        <a:spcAft>
                          <a:spcPts val="1000"/>
                        </a:spcAft>
                      </a:pPr>
                      <a:r>
                        <a:rPr lang="en-US" sz="3600" dirty="0">
                          <a:latin typeface="+mj-lt"/>
                          <a:ea typeface="Calibri"/>
                          <a:cs typeface="Times New Roman"/>
                        </a:rPr>
                        <a:t>1. Initial intelligence and analogical reasoning assessment</a:t>
                      </a:r>
                      <a:endParaRPr lang="pt-BR" sz="3600" dirty="0">
                        <a:latin typeface="+mj-lt"/>
                        <a:ea typeface="Calibri"/>
                        <a:cs typeface="Times New Roman"/>
                      </a:endParaRPr>
                    </a:p>
                  </a:txBody>
                  <a:tcPr marL="9525" marR="9525" marT="9525" marB="0" anchor="b"/>
                </a:tc>
                <a:tc>
                  <a:txBody>
                    <a:bodyPr/>
                    <a:lstStyle/>
                    <a:p>
                      <a:pPr>
                        <a:lnSpc>
                          <a:spcPct val="115000"/>
                        </a:lnSpc>
                        <a:spcAft>
                          <a:spcPts val="1000"/>
                        </a:spcAft>
                      </a:pPr>
                      <a:r>
                        <a:rPr lang="en-US" sz="3600" dirty="0">
                          <a:latin typeface="+mj-lt"/>
                          <a:ea typeface="Calibri"/>
                          <a:cs typeface="Times New Roman"/>
                        </a:rPr>
                        <a:t>WISC-III and Raven’s Colored Progressive Matrices application</a:t>
                      </a:r>
                      <a:endParaRPr lang="pt-BR" sz="3600" dirty="0">
                        <a:latin typeface="+mj-lt"/>
                        <a:ea typeface="Calibri"/>
                        <a:cs typeface="Times New Roman"/>
                      </a:endParaRPr>
                    </a:p>
                  </a:txBody>
                  <a:tcPr marL="9525" marR="9525" marT="9525" marB="0" anchor="b"/>
                </a:tc>
              </a:tr>
              <a:tr h="847492">
                <a:tc>
                  <a:txBody>
                    <a:bodyPr/>
                    <a:lstStyle/>
                    <a:p>
                      <a:pPr>
                        <a:lnSpc>
                          <a:spcPct val="115000"/>
                        </a:lnSpc>
                        <a:spcAft>
                          <a:spcPts val="1000"/>
                        </a:spcAft>
                      </a:pPr>
                      <a:r>
                        <a:rPr lang="en-US" sz="3600" dirty="0">
                          <a:latin typeface="+mj-lt"/>
                          <a:ea typeface="Calibri"/>
                          <a:cs typeface="Times New Roman"/>
                        </a:rPr>
                        <a:t>2. Contextual cue training and testing</a:t>
                      </a:r>
                      <a:endParaRPr lang="pt-BR" sz="3600" dirty="0">
                        <a:latin typeface="+mj-lt"/>
                        <a:ea typeface="Calibri"/>
                        <a:cs typeface="Times New Roman"/>
                      </a:endParaRPr>
                    </a:p>
                  </a:txBody>
                  <a:tcPr marL="9525" marR="9525" marT="9525" marB="0" anchor="b"/>
                </a:tc>
                <a:tc>
                  <a:txBody>
                    <a:bodyPr/>
                    <a:lstStyle/>
                    <a:p>
                      <a:pPr>
                        <a:lnSpc>
                          <a:spcPct val="115000"/>
                        </a:lnSpc>
                        <a:spcAft>
                          <a:spcPts val="1000"/>
                        </a:spcAft>
                      </a:pPr>
                      <a:r>
                        <a:rPr lang="en-US" sz="3600">
                          <a:latin typeface="+mj-lt"/>
                          <a:ea typeface="Calibri"/>
                          <a:cs typeface="Times New Roman"/>
                        </a:rPr>
                        <a:t>SIMILARITY and OPPOSITION</a:t>
                      </a:r>
                      <a:endParaRPr lang="pt-BR" sz="3600">
                        <a:latin typeface="+mj-lt"/>
                        <a:ea typeface="Calibri"/>
                        <a:cs typeface="Times New Roman"/>
                      </a:endParaRPr>
                    </a:p>
                  </a:txBody>
                  <a:tcPr marL="9525" marR="9525" marT="9525" marB="0" anchor="b"/>
                </a:tc>
              </a:tr>
              <a:tr h="847492">
                <a:tc>
                  <a:txBody>
                    <a:bodyPr/>
                    <a:lstStyle/>
                    <a:p>
                      <a:pPr>
                        <a:lnSpc>
                          <a:spcPct val="115000"/>
                        </a:lnSpc>
                        <a:spcAft>
                          <a:spcPts val="1000"/>
                        </a:spcAft>
                      </a:pPr>
                      <a:r>
                        <a:rPr lang="en-US" sz="3600">
                          <a:latin typeface="+mj-lt"/>
                          <a:ea typeface="Calibri"/>
                          <a:cs typeface="Times New Roman"/>
                        </a:rPr>
                        <a:t>3. Multiple Exemplar Training of arbitrary relations</a:t>
                      </a:r>
                      <a:endParaRPr lang="pt-BR" sz="3600">
                        <a:latin typeface="+mj-lt"/>
                        <a:ea typeface="Calibri"/>
                        <a:cs typeface="Times New Roman"/>
                      </a:endParaRPr>
                    </a:p>
                  </a:txBody>
                  <a:tcPr marL="9525" marR="9525" marT="9525" marB="0" anchor="b"/>
                </a:tc>
                <a:tc>
                  <a:txBody>
                    <a:bodyPr/>
                    <a:lstStyle/>
                    <a:p>
                      <a:pPr>
                        <a:lnSpc>
                          <a:spcPct val="115000"/>
                        </a:lnSpc>
                        <a:spcAft>
                          <a:spcPts val="1000"/>
                        </a:spcAft>
                      </a:pPr>
                      <a:r>
                        <a:rPr lang="en-US" sz="3600">
                          <a:latin typeface="+mj-lt"/>
                          <a:ea typeface="Calibri"/>
                          <a:cs typeface="Times New Roman"/>
                        </a:rPr>
                        <a:t>SIMILARITY and OPPOSITION</a:t>
                      </a:r>
                      <a:endParaRPr lang="pt-BR" sz="3600">
                        <a:latin typeface="+mj-lt"/>
                        <a:ea typeface="Calibri"/>
                        <a:cs typeface="Times New Roman"/>
                      </a:endParaRPr>
                    </a:p>
                  </a:txBody>
                  <a:tcPr marL="9525" marR="9525" marT="9525" marB="0" anchor="b"/>
                </a:tc>
              </a:tr>
              <a:tr h="847492">
                <a:tc>
                  <a:txBody>
                    <a:bodyPr/>
                    <a:lstStyle/>
                    <a:p>
                      <a:pPr>
                        <a:lnSpc>
                          <a:spcPct val="115000"/>
                        </a:lnSpc>
                        <a:spcAft>
                          <a:spcPts val="1000"/>
                        </a:spcAft>
                      </a:pPr>
                      <a:r>
                        <a:rPr lang="pt-BR" sz="3600">
                          <a:latin typeface="+mj-lt"/>
                          <a:ea typeface="Calibri"/>
                          <a:cs typeface="Times New Roman"/>
                        </a:rPr>
                        <a:t>4. </a:t>
                      </a:r>
                      <a:r>
                        <a:rPr lang="en-US" sz="3600">
                          <a:latin typeface="+mj-lt"/>
                          <a:ea typeface="Calibri"/>
                          <a:cs typeface="Times New Roman"/>
                        </a:rPr>
                        <a:t>Derived relations test</a:t>
                      </a:r>
                      <a:endParaRPr lang="pt-BR" sz="3600">
                        <a:latin typeface="+mj-lt"/>
                        <a:ea typeface="Calibri"/>
                        <a:cs typeface="Times New Roman"/>
                      </a:endParaRPr>
                    </a:p>
                  </a:txBody>
                  <a:tcPr marL="9525" marR="9525" marT="9525" marB="0" anchor="b"/>
                </a:tc>
                <a:tc>
                  <a:txBody>
                    <a:bodyPr/>
                    <a:lstStyle/>
                    <a:p>
                      <a:pPr>
                        <a:lnSpc>
                          <a:spcPct val="115000"/>
                        </a:lnSpc>
                        <a:spcAft>
                          <a:spcPts val="1000"/>
                        </a:spcAft>
                      </a:pPr>
                      <a:r>
                        <a:rPr lang="en-US" sz="3600">
                          <a:latin typeface="+mj-lt"/>
                          <a:ea typeface="Calibri"/>
                          <a:cs typeface="Times New Roman"/>
                        </a:rPr>
                        <a:t>SIMILARITY and OPPOSITION</a:t>
                      </a:r>
                      <a:endParaRPr lang="pt-BR" sz="3600">
                        <a:latin typeface="+mj-lt"/>
                        <a:ea typeface="Calibri"/>
                        <a:cs typeface="Times New Roman"/>
                      </a:endParaRPr>
                    </a:p>
                  </a:txBody>
                  <a:tcPr marL="9525" marR="9525" marT="9525" marB="0" anchor="b"/>
                </a:tc>
              </a:tr>
              <a:tr h="847492">
                <a:tc>
                  <a:txBody>
                    <a:bodyPr/>
                    <a:lstStyle/>
                    <a:p>
                      <a:pPr>
                        <a:lnSpc>
                          <a:spcPct val="115000"/>
                        </a:lnSpc>
                        <a:spcAft>
                          <a:spcPts val="1000"/>
                        </a:spcAft>
                      </a:pPr>
                      <a:r>
                        <a:rPr lang="en-US" sz="3600">
                          <a:latin typeface="+mj-lt"/>
                          <a:ea typeface="Calibri"/>
                          <a:cs typeface="Times New Roman"/>
                        </a:rPr>
                        <a:t>5. Contextual cue training and testing</a:t>
                      </a:r>
                      <a:endParaRPr lang="pt-BR" sz="3600">
                        <a:latin typeface="+mj-lt"/>
                        <a:ea typeface="Calibri"/>
                        <a:cs typeface="Times New Roman"/>
                      </a:endParaRPr>
                    </a:p>
                  </a:txBody>
                  <a:tcPr marL="9525" marR="9525" marT="9525" marB="0" anchor="b"/>
                </a:tc>
                <a:tc>
                  <a:txBody>
                    <a:bodyPr/>
                    <a:lstStyle/>
                    <a:p>
                      <a:pPr>
                        <a:lnSpc>
                          <a:spcPct val="115000"/>
                        </a:lnSpc>
                        <a:spcAft>
                          <a:spcPts val="1000"/>
                        </a:spcAft>
                      </a:pPr>
                      <a:r>
                        <a:rPr lang="en-US" sz="3600">
                          <a:latin typeface="+mj-lt"/>
                          <a:ea typeface="Calibri"/>
                          <a:cs typeface="Times New Roman"/>
                        </a:rPr>
                        <a:t>MORE THAN and LESS THAN</a:t>
                      </a:r>
                      <a:endParaRPr lang="pt-BR" sz="3600">
                        <a:latin typeface="+mj-lt"/>
                        <a:ea typeface="Calibri"/>
                        <a:cs typeface="Times New Roman"/>
                      </a:endParaRPr>
                    </a:p>
                  </a:txBody>
                  <a:tcPr marL="9525" marR="9525" marT="9525" marB="0" anchor="b"/>
                </a:tc>
              </a:tr>
              <a:tr h="847492">
                <a:tc>
                  <a:txBody>
                    <a:bodyPr/>
                    <a:lstStyle/>
                    <a:p>
                      <a:pPr>
                        <a:lnSpc>
                          <a:spcPct val="115000"/>
                        </a:lnSpc>
                        <a:spcAft>
                          <a:spcPts val="1000"/>
                        </a:spcAft>
                      </a:pPr>
                      <a:r>
                        <a:rPr lang="en-US" sz="3600">
                          <a:latin typeface="+mj-lt"/>
                          <a:ea typeface="Calibri"/>
                          <a:cs typeface="Times New Roman"/>
                        </a:rPr>
                        <a:t>6. Multiple Exemplar Training of arbitrary relations</a:t>
                      </a:r>
                      <a:endParaRPr lang="pt-BR" sz="3600">
                        <a:latin typeface="+mj-lt"/>
                        <a:ea typeface="Calibri"/>
                        <a:cs typeface="Times New Roman"/>
                      </a:endParaRPr>
                    </a:p>
                  </a:txBody>
                  <a:tcPr marL="9525" marR="9525" marT="9525" marB="0" anchor="b"/>
                </a:tc>
                <a:tc>
                  <a:txBody>
                    <a:bodyPr/>
                    <a:lstStyle/>
                    <a:p>
                      <a:pPr>
                        <a:lnSpc>
                          <a:spcPct val="115000"/>
                        </a:lnSpc>
                        <a:spcAft>
                          <a:spcPts val="1000"/>
                        </a:spcAft>
                      </a:pPr>
                      <a:r>
                        <a:rPr lang="en-US" sz="3600">
                          <a:latin typeface="+mj-lt"/>
                          <a:ea typeface="Calibri"/>
                          <a:cs typeface="Times New Roman"/>
                        </a:rPr>
                        <a:t>MORE THAN and LESS THAN</a:t>
                      </a:r>
                      <a:endParaRPr lang="pt-BR" sz="3600">
                        <a:latin typeface="+mj-lt"/>
                        <a:ea typeface="Calibri"/>
                        <a:cs typeface="Times New Roman"/>
                      </a:endParaRPr>
                    </a:p>
                  </a:txBody>
                  <a:tcPr marL="9525" marR="9525" marT="9525" marB="0" anchor="b"/>
                </a:tc>
              </a:tr>
              <a:tr h="847492">
                <a:tc>
                  <a:txBody>
                    <a:bodyPr/>
                    <a:lstStyle/>
                    <a:p>
                      <a:pPr>
                        <a:lnSpc>
                          <a:spcPct val="115000"/>
                        </a:lnSpc>
                        <a:spcAft>
                          <a:spcPts val="1000"/>
                        </a:spcAft>
                      </a:pPr>
                      <a:r>
                        <a:rPr lang="pt-BR" sz="3600" dirty="0">
                          <a:latin typeface="+mj-lt"/>
                          <a:ea typeface="Calibri"/>
                          <a:cs typeface="Times New Roman"/>
                        </a:rPr>
                        <a:t>7. </a:t>
                      </a:r>
                      <a:r>
                        <a:rPr lang="en-US" sz="3600" dirty="0">
                          <a:latin typeface="+mj-lt"/>
                          <a:ea typeface="Calibri"/>
                          <a:cs typeface="Times New Roman"/>
                        </a:rPr>
                        <a:t>Derived relations test</a:t>
                      </a:r>
                      <a:endParaRPr lang="pt-BR" sz="3600" dirty="0">
                        <a:latin typeface="+mj-lt"/>
                        <a:ea typeface="Calibri"/>
                        <a:cs typeface="Times New Roman"/>
                      </a:endParaRPr>
                    </a:p>
                  </a:txBody>
                  <a:tcPr marL="9525" marR="9525" marT="9525" marB="0" anchor="b"/>
                </a:tc>
                <a:tc>
                  <a:txBody>
                    <a:bodyPr/>
                    <a:lstStyle/>
                    <a:p>
                      <a:pPr>
                        <a:lnSpc>
                          <a:spcPct val="115000"/>
                        </a:lnSpc>
                        <a:spcAft>
                          <a:spcPts val="1000"/>
                        </a:spcAft>
                      </a:pPr>
                      <a:r>
                        <a:rPr lang="en-US" sz="3600">
                          <a:latin typeface="+mj-lt"/>
                          <a:ea typeface="Calibri"/>
                          <a:cs typeface="Times New Roman"/>
                        </a:rPr>
                        <a:t>MORE THAN and LESS THAN</a:t>
                      </a:r>
                      <a:endParaRPr lang="pt-BR" sz="3600">
                        <a:latin typeface="+mj-lt"/>
                        <a:ea typeface="Calibri"/>
                        <a:cs typeface="Times New Roman"/>
                      </a:endParaRPr>
                    </a:p>
                  </a:txBody>
                  <a:tcPr marL="9525" marR="9525" marT="9525" marB="0" anchor="b"/>
                </a:tc>
              </a:tr>
              <a:tr h="847492">
                <a:tc>
                  <a:txBody>
                    <a:bodyPr/>
                    <a:lstStyle/>
                    <a:p>
                      <a:pPr>
                        <a:lnSpc>
                          <a:spcPct val="115000"/>
                        </a:lnSpc>
                        <a:spcAft>
                          <a:spcPts val="1000"/>
                        </a:spcAft>
                      </a:pPr>
                      <a:r>
                        <a:rPr lang="en-US" sz="3600">
                          <a:latin typeface="+mj-lt"/>
                          <a:ea typeface="Calibri"/>
                          <a:cs typeface="Times New Roman"/>
                        </a:rPr>
                        <a:t>8. Final intelligence and analogical reasoning assessment</a:t>
                      </a:r>
                      <a:endParaRPr lang="pt-BR" sz="3600">
                        <a:latin typeface="+mj-lt"/>
                        <a:ea typeface="Calibri"/>
                        <a:cs typeface="Times New Roman"/>
                      </a:endParaRPr>
                    </a:p>
                  </a:txBody>
                  <a:tcPr marL="9525" marR="9525" marT="9525" marB="0" anchor="b"/>
                </a:tc>
                <a:tc>
                  <a:txBody>
                    <a:bodyPr/>
                    <a:lstStyle/>
                    <a:p>
                      <a:pPr>
                        <a:lnSpc>
                          <a:spcPct val="115000"/>
                        </a:lnSpc>
                        <a:spcAft>
                          <a:spcPts val="1000"/>
                        </a:spcAft>
                      </a:pPr>
                      <a:r>
                        <a:rPr lang="en-US" sz="3600" dirty="0">
                          <a:latin typeface="+mj-lt"/>
                          <a:ea typeface="Calibri"/>
                          <a:cs typeface="Times New Roman"/>
                        </a:rPr>
                        <a:t>WISC-III and Raven’s Colored Progressive Matrices application</a:t>
                      </a:r>
                      <a:endParaRPr lang="pt-BR" sz="3600" dirty="0">
                        <a:latin typeface="+mj-lt"/>
                        <a:ea typeface="Calibri"/>
                        <a:cs typeface="Times New Roman"/>
                      </a:endParaRPr>
                    </a:p>
                  </a:txBody>
                  <a:tcPr marL="9525" marR="9525" marT="9525" marB="0" anchor="b"/>
                </a:tc>
              </a:tr>
            </a:tbl>
          </a:graphicData>
        </a:graphic>
      </p:graphicFrame>
      <p:pic>
        <p:nvPicPr>
          <p:cNvPr id="37" name="Imagem 3"/>
          <p:cNvPicPr/>
          <p:nvPr/>
        </p:nvPicPr>
        <p:blipFill>
          <a:blip r:embed="rId7" cstate="print"/>
          <a:stretch>
            <a:fillRect/>
          </a:stretch>
        </p:blipFill>
        <p:spPr>
          <a:xfrm>
            <a:off x="15387594" y="21274123"/>
            <a:ext cx="5643602" cy="3929090"/>
          </a:xfrm>
          <a:prstGeom prst="rect">
            <a:avLst/>
          </a:prstGeom>
          <a:ln>
            <a:solidFill>
              <a:schemeClr val="tx1"/>
            </a:solidFill>
          </a:ln>
        </p:spPr>
      </p:pic>
      <p:pic>
        <p:nvPicPr>
          <p:cNvPr id="38" name="Imagem 1"/>
          <p:cNvPicPr/>
          <p:nvPr/>
        </p:nvPicPr>
        <p:blipFill>
          <a:blip r:embed="rId8" cstate="print"/>
          <a:stretch>
            <a:fillRect/>
          </a:stretch>
        </p:blipFill>
        <p:spPr>
          <a:xfrm>
            <a:off x="15459032" y="26846287"/>
            <a:ext cx="5643602" cy="3929090"/>
          </a:xfrm>
          <a:prstGeom prst="rect">
            <a:avLst/>
          </a:prstGeom>
          <a:ln>
            <a:solidFill>
              <a:schemeClr val="tx1"/>
            </a:solidFill>
          </a:ln>
        </p:spPr>
      </p:pic>
      <p:pic>
        <p:nvPicPr>
          <p:cNvPr id="39" name="Imagem 3"/>
          <p:cNvPicPr/>
          <p:nvPr/>
        </p:nvPicPr>
        <p:blipFill>
          <a:blip r:embed="rId9" cstate="print"/>
          <a:stretch>
            <a:fillRect/>
          </a:stretch>
        </p:blipFill>
        <p:spPr>
          <a:xfrm>
            <a:off x="21674138" y="21274123"/>
            <a:ext cx="5786478" cy="3929090"/>
          </a:xfrm>
          <a:prstGeom prst="rect">
            <a:avLst/>
          </a:prstGeom>
          <a:ln>
            <a:solidFill>
              <a:schemeClr val="tx1"/>
            </a:solidFill>
          </a:ln>
        </p:spPr>
      </p:pic>
      <p:pic>
        <p:nvPicPr>
          <p:cNvPr id="40" name="Imagem 3"/>
          <p:cNvPicPr/>
          <p:nvPr/>
        </p:nvPicPr>
        <p:blipFill>
          <a:blip r:embed="rId10" cstate="print"/>
          <a:stretch>
            <a:fillRect/>
          </a:stretch>
        </p:blipFill>
        <p:spPr>
          <a:xfrm>
            <a:off x="21674138" y="26846287"/>
            <a:ext cx="5857916" cy="3929090"/>
          </a:xfrm>
          <a:prstGeom prst="rect">
            <a:avLst/>
          </a:prstGeom>
          <a:ln>
            <a:solidFill>
              <a:schemeClr val="tx1"/>
            </a:solidFill>
          </a:ln>
        </p:spPr>
      </p:pic>
      <p:sp>
        <p:nvSpPr>
          <p:cNvPr id="43" name="Espaço Reservado para Conteúdo 31"/>
          <p:cNvSpPr txBox="1">
            <a:spLocks/>
          </p:cNvSpPr>
          <p:nvPr/>
        </p:nvSpPr>
        <p:spPr>
          <a:xfrm>
            <a:off x="28174996" y="6915085"/>
            <a:ext cx="15030404" cy="25488965"/>
          </a:xfrm>
          <a:prstGeom prst="rect">
            <a:avLst/>
          </a:prstGeom>
        </p:spPr>
        <p:txBody>
          <a:bodyPr vert="horz" lIns="0" tIns="216027" rIns="0" bIns="216027" rtlCol="0">
            <a:normAutofit/>
          </a:bodyPr>
          <a:lstStyle/>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Espaço Reservado para Conteúdo 31"/>
          <p:cNvSpPr txBox="1">
            <a:spLocks/>
          </p:cNvSpPr>
          <p:nvPr/>
        </p:nvSpPr>
        <p:spPr>
          <a:xfrm>
            <a:off x="28174996" y="6915085"/>
            <a:ext cx="14400000" cy="25488965"/>
          </a:xfrm>
          <a:prstGeom prst="rect">
            <a:avLst/>
          </a:prstGeom>
        </p:spPr>
        <p:txBody>
          <a:bodyPr vert="horz" lIns="1080000" tIns="216027" rIns="0" bIns="216027" rtlCol="0">
            <a:normAutofit/>
          </a:bodyPr>
          <a:lstStyle/>
          <a:p>
            <a:pPr algn="just"/>
            <a:endParaRPr lang="en-US" sz="4000" dirty="0" smtClean="0"/>
          </a:p>
          <a:p>
            <a:pPr algn="just"/>
            <a:endParaRPr lang="en-US" sz="4000" dirty="0" smtClean="0"/>
          </a:p>
          <a:p>
            <a:pPr algn="just"/>
            <a:r>
              <a:rPr lang="en-US" sz="4300" dirty="0" smtClean="0"/>
              <a:t>No participant has finished the procedure so far. Additional conditions were required in order to prevent repetition of sessions and mistakes: </a:t>
            </a:r>
          </a:p>
          <a:p>
            <a:pPr algn="just"/>
            <a:r>
              <a:rPr lang="en-US" sz="4300" dirty="0" smtClean="0"/>
              <a:t>- Establishment of contextual cue: blocked sessions, an </a:t>
            </a:r>
            <a:r>
              <a:rPr lang="en-US" sz="4300" dirty="0" err="1" smtClean="0"/>
              <a:t>intraverbal</a:t>
            </a:r>
            <a:r>
              <a:rPr lang="en-US" sz="4300" dirty="0" smtClean="0"/>
              <a:t> protocol (the experimenter asked the participant to describe the stimuli on the screen) and, in one case, physical help. Moreover, in order to prevent an abrupt interruption of feedback, it was progressively decreased in sessions before the test. </a:t>
            </a:r>
          </a:p>
          <a:p>
            <a:pPr algn="just"/>
            <a:r>
              <a:rPr lang="en-US" sz="4300" dirty="0" smtClean="0"/>
              <a:t>- Multiple Exemplar Training: errorless trials were programmed.</a:t>
            </a:r>
          </a:p>
          <a:p>
            <a:pPr algn="just"/>
            <a:endParaRPr lang="en-US" sz="4300" dirty="0" smtClean="0"/>
          </a:p>
          <a:p>
            <a:pPr algn="just"/>
            <a:endParaRPr lang="en-US" sz="4300" b="1" i="1" dirty="0" smtClean="0">
              <a:solidFill>
                <a:srgbClr val="02CA7E"/>
              </a:solidFill>
              <a:effectLst>
                <a:outerShdw blurRad="38100" dist="38100" dir="2700000" algn="tl">
                  <a:srgbClr val="000000">
                    <a:alpha val="43137"/>
                  </a:srgbClr>
                </a:outerShdw>
              </a:effectLst>
            </a:endParaRPr>
          </a:p>
          <a:p>
            <a:pPr algn="just"/>
            <a:r>
              <a:rPr lang="en-US" sz="4300" dirty="0" smtClean="0"/>
              <a:t>Since data collection is still in progress, other additional conditions may be necessary. Barnes-Holmes, Barnes-Holmes and </a:t>
            </a:r>
            <a:r>
              <a:rPr lang="en-US" sz="4300" dirty="0" err="1" smtClean="0"/>
              <a:t>Smeets</a:t>
            </a:r>
            <a:r>
              <a:rPr lang="en-US" sz="4300" dirty="0" smtClean="0"/>
              <a:t> (2004a) effectively taught arbitrary relations of OPPOSITE TO and Barnes-Holmes, Barnes-Holmes, </a:t>
            </a:r>
            <a:r>
              <a:rPr lang="en-US" sz="4300" dirty="0" err="1" smtClean="0"/>
              <a:t>Smeets</a:t>
            </a:r>
            <a:r>
              <a:rPr lang="en-US" sz="4300" dirty="0" smtClean="0"/>
              <a:t>, Strand and </a:t>
            </a:r>
            <a:r>
              <a:rPr lang="en-US" sz="4300" dirty="0" err="1" smtClean="0"/>
              <a:t>Friman</a:t>
            </a:r>
            <a:r>
              <a:rPr lang="en-US" sz="4300" dirty="0" smtClean="0"/>
              <a:t> (2004b) taught MORE THAN and LESS THAN relations to preschoolers with a tabletop procedure, what raises the question if computerized sessions are the most appropriate tool for establishing relational repertoires in young children.  </a:t>
            </a:r>
            <a:endParaRPr lang="pt-BR" sz="4300" dirty="0" smtClean="0"/>
          </a:p>
          <a:p>
            <a:pPr algn="just"/>
            <a:r>
              <a:rPr lang="en-US" sz="4300" dirty="0" smtClean="0"/>
              <a:t> </a:t>
            </a:r>
          </a:p>
          <a:p>
            <a:pPr algn="just"/>
            <a:endParaRPr lang="en-US" sz="4000" dirty="0" smtClean="0"/>
          </a:p>
          <a:p>
            <a:pPr indent="-457200"/>
            <a:r>
              <a:rPr lang="en-US" sz="2000" dirty="0" smtClean="0"/>
              <a:t>Barnes-Holmes, Y., Barnes-Holmes, D., </a:t>
            </a:r>
            <a:r>
              <a:rPr lang="en-US" sz="2000" dirty="0" err="1" smtClean="0"/>
              <a:t>Smeets</a:t>
            </a:r>
            <a:r>
              <a:rPr lang="en-US" sz="2000" dirty="0" smtClean="0"/>
              <a:t>, P. M., Strand, P., &amp; </a:t>
            </a:r>
            <a:r>
              <a:rPr lang="en-US" sz="2000" dirty="0" err="1" smtClean="0"/>
              <a:t>Friman</a:t>
            </a:r>
            <a:r>
              <a:rPr lang="en-US" sz="2000" dirty="0" smtClean="0"/>
              <a:t>, P. (2004). Establishing relational responding in accordance with more-than and less-than as generalized operant behavior in young children. </a:t>
            </a:r>
            <a:r>
              <a:rPr lang="en-US" sz="2000" i="1" dirty="0" smtClean="0"/>
              <a:t>International Journal of Psychology and Psychological Therapy, 4</a:t>
            </a:r>
            <a:r>
              <a:rPr lang="en-US" sz="2000" dirty="0" smtClean="0"/>
              <a:t>(3), 531-558.</a:t>
            </a:r>
            <a:endParaRPr lang="pt-BR" sz="2000" dirty="0" smtClean="0"/>
          </a:p>
          <a:p>
            <a:pPr indent="-457200"/>
            <a:r>
              <a:rPr lang="en-US" sz="2000" dirty="0" smtClean="0"/>
              <a:t>Barnes-Holmes, Y., Barnes-Holmes, D., &amp; </a:t>
            </a:r>
            <a:r>
              <a:rPr lang="en-US" sz="2000" dirty="0" err="1" smtClean="0"/>
              <a:t>Smeets</a:t>
            </a:r>
            <a:r>
              <a:rPr lang="en-US" sz="2000" dirty="0" smtClean="0"/>
              <a:t>, P. M. (2004). Establishing relational responding in accordance with opposite as generalized operant behavior in young children. </a:t>
            </a:r>
            <a:r>
              <a:rPr lang="en-US" sz="2000" i="1" dirty="0" smtClean="0"/>
              <a:t>International Journal of Psychology and Psychological Therapy, 4</a:t>
            </a:r>
            <a:r>
              <a:rPr lang="en-US" sz="2000" dirty="0" smtClean="0"/>
              <a:t>(3), 559-586.</a:t>
            </a:r>
            <a:endParaRPr lang="pt-BR" sz="2000" dirty="0" smtClean="0"/>
          </a:p>
          <a:p>
            <a:pPr indent="-457200"/>
            <a:r>
              <a:rPr lang="en-US" sz="2000" dirty="0" smtClean="0"/>
              <a:t>Cassidy, S., Roche, B., &amp; Hayes, S. C. (2011). A relational frame intervention to raise intelligence quotients: a pilot study. </a:t>
            </a:r>
            <a:r>
              <a:rPr lang="en-US" sz="2000" i="1" dirty="0" smtClean="0"/>
              <a:t>The Psychological Record, 61</a:t>
            </a:r>
            <a:r>
              <a:rPr lang="en-US" sz="2000" dirty="0" smtClean="0"/>
              <a:t>, 173-198.</a:t>
            </a:r>
            <a:endParaRPr lang="pt-BR" sz="2000" dirty="0" smtClean="0"/>
          </a:p>
          <a:p>
            <a:pPr indent="-457200"/>
            <a:r>
              <a:rPr lang="en-US" sz="2000" dirty="0" smtClean="0"/>
              <a:t>Gore, N. J., Barnes-Holmes, Y., &amp; Murphy, G. (2010). The relationship between intellectual functioning and relational perspective-taking. </a:t>
            </a:r>
            <a:r>
              <a:rPr lang="en-US" sz="2000" i="1" dirty="0" smtClean="0"/>
              <a:t>International Journal of Psychology and Psychological Therapy, 10</a:t>
            </a:r>
            <a:r>
              <a:rPr lang="en-US" sz="2000" dirty="0" smtClean="0"/>
              <a:t>, 1-17.</a:t>
            </a:r>
            <a:endParaRPr lang="pt-BR" sz="2000" dirty="0" smtClean="0"/>
          </a:p>
          <a:p>
            <a:pPr indent="-457200"/>
            <a:r>
              <a:rPr lang="en-US" sz="2000" dirty="0" err="1" smtClean="0"/>
              <a:t>O´Hora</a:t>
            </a:r>
            <a:r>
              <a:rPr lang="en-US" sz="2000" dirty="0" smtClean="0"/>
              <a:t>, D., </a:t>
            </a:r>
            <a:r>
              <a:rPr lang="en-US" sz="2000" dirty="0" err="1" smtClean="0"/>
              <a:t>Pelaez</a:t>
            </a:r>
            <a:r>
              <a:rPr lang="en-US" sz="2000" dirty="0" smtClean="0"/>
              <a:t>, M., &amp; Barnes-Holmes, D. (2005). Derived relational responding and performance on verbal subtests of the WAIS-III. </a:t>
            </a:r>
            <a:r>
              <a:rPr lang="en-US" sz="2000" i="1" dirty="0" smtClean="0"/>
              <a:t>The Psychological Record, 55</a:t>
            </a:r>
            <a:r>
              <a:rPr lang="en-US" sz="2000" dirty="0" smtClean="0"/>
              <a:t>, 155-175.</a:t>
            </a:r>
            <a:endParaRPr lang="pt-BR" sz="2000" dirty="0" smtClean="0"/>
          </a:p>
          <a:p>
            <a:pPr indent="-457200"/>
            <a:r>
              <a:rPr lang="en-US" sz="2000" dirty="0" err="1" smtClean="0"/>
              <a:t>O´Hora</a:t>
            </a:r>
            <a:r>
              <a:rPr lang="en-US" sz="2000" dirty="0" smtClean="0"/>
              <a:t>, D., </a:t>
            </a:r>
            <a:r>
              <a:rPr lang="en-US" sz="2000" dirty="0" err="1" smtClean="0"/>
              <a:t>Pelaez</a:t>
            </a:r>
            <a:r>
              <a:rPr lang="en-US" sz="2000" dirty="0" smtClean="0"/>
              <a:t>, M., Barnes-Holmes, D., Rae, G., Robinson, K., &amp; </a:t>
            </a:r>
            <a:r>
              <a:rPr lang="en-US" sz="2000" dirty="0" err="1" smtClean="0"/>
              <a:t>Chaudhary</a:t>
            </a:r>
            <a:r>
              <a:rPr lang="en-US" sz="2000" dirty="0" smtClean="0"/>
              <a:t>, T. (2008). Temporal relations and intelligence: correlating relational performance with performance on the WAIS-III. </a:t>
            </a:r>
            <a:r>
              <a:rPr lang="en-US" sz="2000" i="1" dirty="0" smtClean="0"/>
              <a:t>The Psychological Record, 58</a:t>
            </a:r>
            <a:r>
              <a:rPr lang="en-US" sz="2000" dirty="0" smtClean="0"/>
              <a:t>, 569-584.</a:t>
            </a:r>
            <a:endParaRPr lang="pt-BR" sz="2000" dirty="0" smtClean="0"/>
          </a:p>
          <a:p>
            <a:pPr indent="-457200"/>
            <a:r>
              <a:rPr lang="en-US" sz="2000" dirty="0" smtClean="0"/>
              <a:t>O’Toole, C., &amp; Barnes-Holmes, D. (2009). Three chronometric indices of relational responding as predictors of performance on a brief intelligence test: the importance of relational flexibility. </a:t>
            </a:r>
            <a:r>
              <a:rPr lang="en-US" sz="2000" i="1" dirty="0" smtClean="0"/>
              <a:t>The Psychological Record, 59</a:t>
            </a:r>
            <a:r>
              <a:rPr lang="en-US" sz="2000" dirty="0" smtClean="0"/>
              <a:t>, 119-132.</a:t>
            </a:r>
            <a:endParaRPr lang="pt-BR" sz="2000" dirty="0" smtClean="0"/>
          </a:p>
          <a:p>
            <a:pPr indent="-457200"/>
            <a:r>
              <a:rPr lang="en-US" sz="2000" dirty="0" smtClean="0"/>
              <a:t>Raven, J. C., Raven, J. &amp; Court, J. H. (1988). </a:t>
            </a:r>
            <a:r>
              <a:rPr lang="pt-BR" sz="2000" i="1" dirty="0" smtClean="0"/>
              <a:t>Matrizes Progressivas Coloridas de </a:t>
            </a:r>
            <a:r>
              <a:rPr lang="pt-BR" sz="2000" i="1" dirty="0" err="1" smtClean="0"/>
              <a:t>Raven</a:t>
            </a:r>
            <a:r>
              <a:rPr lang="pt-BR" sz="2000" i="1" dirty="0" smtClean="0"/>
              <a:t>. Manual.</a:t>
            </a:r>
            <a:r>
              <a:rPr lang="pt-BR" sz="2000" dirty="0" smtClean="0"/>
              <a:t> São Paulo: Casa do Psicólogo.</a:t>
            </a:r>
          </a:p>
          <a:p>
            <a:pPr indent="-457200"/>
            <a:r>
              <a:rPr lang="pt-BR" sz="2000" dirty="0" smtClean="0"/>
              <a:t>Schneider, W., </a:t>
            </a:r>
            <a:r>
              <a:rPr lang="pt-BR" sz="2000" dirty="0" err="1" smtClean="0"/>
              <a:t>Eschman</a:t>
            </a:r>
            <a:r>
              <a:rPr lang="pt-BR" sz="2000" dirty="0" smtClean="0"/>
              <a:t>, A., &amp; </a:t>
            </a:r>
            <a:r>
              <a:rPr lang="pt-BR" sz="2000" dirty="0" err="1" smtClean="0"/>
              <a:t>Zuccolotto</a:t>
            </a:r>
            <a:r>
              <a:rPr lang="pt-BR" sz="2000" dirty="0" smtClean="0"/>
              <a:t>, A. (2002). </a:t>
            </a:r>
            <a:r>
              <a:rPr lang="en-US" sz="2000" i="1" dirty="0" smtClean="0"/>
              <a:t>E-Prime user’s guide.</a:t>
            </a:r>
            <a:r>
              <a:rPr lang="en-US" sz="2000" dirty="0" smtClean="0"/>
              <a:t> Pittsburgh: Psychology Software Tools Inc.</a:t>
            </a:r>
            <a:endParaRPr lang="pt-BR" sz="2000" dirty="0" smtClean="0"/>
          </a:p>
          <a:p>
            <a:pPr indent="-457200"/>
            <a:r>
              <a:rPr lang="en-US" sz="2000" dirty="0" smtClean="0"/>
              <a:t>Schneider, W., </a:t>
            </a:r>
            <a:r>
              <a:rPr lang="en-US" sz="2000" dirty="0" err="1" smtClean="0"/>
              <a:t>Eschman</a:t>
            </a:r>
            <a:r>
              <a:rPr lang="en-US" sz="2000" dirty="0" smtClean="0"/>
              <a:t>, A., &amp; </a:t>
            </a:r>
            <a:r>
              <a:rPr lang="en-US" sz="2000" dirty="0" err="1" smtClean="0"/>
              <a:t>Zuccolotto</a:t>
            </a:r>
            <a:r>
              <a:rPr lang="en-US" sz="2000" dirty="0" smtClean="0"/>
              <a:t>, A. (2007). E-Prime® (Version 2.0) [Computer software]. </a:t>
            </a:r>
            <a:r>
              <a:rPr lang="pt-BR" sz="2000" dirty="0" smtClean="0"/>
              <a:t>Pittsburgh, PA: </a:t>
            </a:r>
            <a:r>
              <a:rPr lang="pt-BR" sz="2000" dirty="0" err="1" smtClean="0"/>
              <a:t>Psychology</a:t>
            </a:r>
            <a:r>
              <a:rPr lang="pt-BR" sz="2000" dirty="0" smtClean="0"/>
              <a:t> Software </a:t>
            </a:r>
            <a:r>
              <a:rPr lang="pt-BR" sz="2000" dirty="0" err="1" smtClean="0"/>
              <a:t>Tools</a:t>
            </a:r>
            <a:r>
              <a:rPr lang="pt-BR" sz="2000" dirty="0" smtClean="0"/>
              <a:t> Inc.</a:t>
            </a:r>
          </a:p>
          <a:p>
            <a:pPr indent="-457200"/>
            <a:r>
              <a:rPr lang="pt-BR" sz="2000" dirty="0" err="1" smtClean="0"/>
              <a:t>Wechsler</a:t>
            </a:r>
            <a:r>
              <a:rPr lang="pt-BR" sz="2000" dirty="0" smtClean="0"/>
              <a:t>, D. (2002). </a:t>
            </a:r>
            <a:r>
              <a:rPr lang="pt-BR" sz="2000" i="1" dirty="0" smtClean="0"/>
              <a:t>WISC-III: Escala de Inteligência </a:t>
            </a:r>
            <a:r>
              <a:rPr lang="pt-BR" sz="2000" i="1" dirty="0" err="1" smtClean="0"/>
              <a:t>Wechsler</a:t>
            </a:r>
            <a:r>
              <a:rPr lang="pt-BR" sz="2000" i="1" dirty="0" smtClean="0"/>
              <a:t> para Crianças</a:t>
            </a:r>
            <a:r>
              <a:rPr lang="pt-BR" sz="2000" dirty="0" smtClean="0"/>
              <a:t>: </a:t>
            </a:r>
            <a:r>
              <a:rPr lang="pt-BR" sz="2000" i="1" dirty="0" smtClean="0"/>
              <a:t>Manual.</a:t>
            </a:r>
            <a:r>
              <a:rPr lang="pt-BR" sz="2000" dirty="0" smtClean="0"/>
              <a:t> 3ª edição; São Paulo: Casa do Psicólogo.</a:t>
            </a:r>
          </a:p>
          <a:p>
            <a:pPr algn="just"/>
            <a:endParaRPr lang="pt-BR" sz="4800" b="1" i="1" dirty="0" smtClean="0">
              <a:solidFill>
                <a:srgbClr val="02CA7E"/>
              </a:solidFill>
              <a:effectLst>
                <a:outerShdw blurRad="38100" dist="38100" dir="2700000" algn="tl">
                  <a:srgbClr val="000000">
                    <a:alpha val="43137"/>
                  </a:srgbClr>
                </a:outerShdw>
              </a:effectLst>
            </a:endParaRPr>
          </a:p>
          <a:p>
            <a:pPr algn="just"/>
            <a:endParaRPr lang="en-US" sz="4800" b="1" i="1" dirty="0" smtClean="0">
              <a:solidFill>
                <a:srgbClr val="02CA7E"/>
              </a:solidFill>
              <a:effectLst>
                <a:outerShdw blurRad="38100" dist="38100" dir="2700000" algn="tl">
                  <a:srgbClr val="000000">
                    <a:alpha val="43137"/>
                  </a:srgbClr>
                </a:outerShdw>
              </a:effectLst>
            </a:endParaRPr>
          </a:p>
          <a:p>
            <a:pPr algn="just"/>
            <a:endParaRPr lang="pt-BR" sz="4000" dirty="0" smtClean="0"/>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a:p>
            <a:pPr marL="1620203" marR="0" lvl="0" indent="-1620203" algn="just" defTabSz="4320540" rtl="0" eaLnBrk="1" fontAlgn="auto" latinLnBrk="0" hangingPunct="1">
              <a:lnSpc>
                <a:spcPct val="100000"/>
              </a:lnSpc>
              <a:spcBef>
                <a:spcPct val="20000"/>
              </a:spcBef>
              <a:spcAft>
                <a:spcPts val="0"/>
              </a:spcAft>
              <a:buClrTx/>
              <a:buSzTx/>
              <a:buFont typeface="Arial" pitchFamily="34" charset="0"/>
              <a:buNone/>
              <a:tabLst/>
              <a:defRPr/>
            </a:pPr>
            <a:endParaRPr kumimoji="0" lang="pt-BR" sz="4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8" name="Retângulo 47"/>
          <p:cNvSpPr/>
          <p:nvPr/>
        </p:nvSpPr>
        <p:spPr>
          <a:xfrm>
            <a:off x="29318004" y="7415151"/>
            <a:ext cx="13144592" cy="928694"/>
          </a:xfrm>
          <a:prstGeom prst="rect">
            <a:avLst/>
          </a:prstGeom>
          <a:solidFill>
            <a:srgbClr val="02CA7E"/>
          </a:solidFill>
          <a:ln>
            <a:solidFill>
              <a:srgbClr val="02CA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0" dirty="0" smtClean="0"/>
              <a:t>RESULTS</a:t>
            </a:r>
            <a:endParaRPr lang="pt-BR" sz="6000" dirty="0"/>
          </a:p>
        </p:txBody>
      </p:sp>
      <p:sp>
        <p:nvSpPr>
          <p:cNvPr id="49" name="Retângulo 48"/>
          <p:cNvSpPr/>
          <p:nvPr/>
        </p:nvSpPr>
        <p:spPr>
          <a:xfrm>
            <a:off x="29318004" y="15844835"/>
            <a:ext cx="13144592" cy="928694"/>
          </a:xfrm>
          <a:prstGeom prst="rect">
            <a:avLst/>
          </a:prstGeom>
          <a:solidFill>
            <a:srgbClr val="02CA7E"/>
          </a:solidFill>
          <a:ln>
            <a:solidFill>
              <a:srgbClr val="02CA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0" dirty="0" smtClean="0"/>
              <a:t>PRELIMINARY DISCUSSION</a:t>
            </a:r>
            <a:endParaRPr lang="pt-BR" sz="6000" dirty="0"/>
          </a:p>
        </p:txBody>
      </p:sp>
      <p:sp>
        <p:nvSpPr>
          <p:cNvPr id="50" name="Retângulo 49"/>
          <p:cNvSpPr/>
          <p:nvPr/>
        </p:nvSpPr>
        <p:spPr>
          <a:xfrm>
            <a:off x="29318004" y="22774321"/>
            <a:ext cx="13144592" cy="928694"/>
          </a:xfrm>
          <a:prstGeom prst="rect">
            <a:avLst/>
          </a:prstGeom>
          <a:solidFill>
            <a:srgbClr val="02CA7E"/>
          </a:solidFill>
          <a:ln>
            <a:solidFill>
              <a:srgbClr val="02CA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6000" dirty="0" smtClean="0"/>
              <a:t>REFERENCES</a:t>
            </a:r>
            <a:endParaRPr lang="pt-BR" sz="6000" dirty="0"/>
          </a:p>
        </p:txBody>
      </p:sp>
      <p:sp>
        <p:nvSpPr>
          <p:cNvPr id="51" name="CaixaDeTexto 50"/>
          <p:cNvSpPr txBox="1"/>
          <p:nvPr/>
        </p:nvSpPr>
        <p:spPr>
          <a:xfrm>
            <a:off x="15459032" y="25346089"/>
            <a:ext cx="5429288" cy="954107"/>
          </a:xfrm>
          <a:prstGeom prst="rect">
            <a:avLst/>
          </a:prstGeom>
          <a:noFill/>
        </p:spPr>
        <p:txBody>
          <a:bodyPr wrap="square" rtlCol="0">
            <a:spAutoFit/>
          </a:bodyPr>
          <a:lstStyle/>
          <a:p>
            <a:r>
              <a:rPr lang="pt-BR" sz="2800" dirty="0" err="1" smtClean="0"/>
              <a:t>Example</a:t>
            </a:r>
            <a:r>
              <a:rPr lang="pt-BR" sz="2800" dirty="0" smtClean="0"/>
              <a:t> </a:t>
            </a:r>
            <a:r>
              <a:rPr lang="pt-BR" sz="2800" dirty="0" err="1" smtClean="0"/>
              <a:t>of</a:t>
            </a:r>
            <a:r>
              <a:rPr lang="pt-BR" sz="2800" dirty="0" smtClean="0"/>
              <a:t> a contextual </a:t>
            </a:r>
            <a:r>
              <a:rPr lang="pt-BR" sz="2800" dirty="0" err="1" smtClean="0"/>
              <a:t>cue</a:t>
            </a:r>
            <a:r>
              <a:rPr lang="pt-BR" sz="2800" dirty="0" smtClean="0"/>
              <a:t> </a:t>
            </a:r>
            <a:r>
              <a:rPr lang="pt-BR" sz="2800" dirty="0" err="1" smtClean="0"/>
              <a:t>trial</a:t>
            </a:r>
            <a:r>
              <a:rPr lang="pt-BR" sz="2800" dirty="0" smtClean="0"/>
              <a:t> for SIMILARITY  </a:t>
            </a:r>
            <a:endParaRPr lang="pt-BR" sz="2800" dirty="0"/>
          </a:p>
        </p:txBody>
      </p:sp>
      <p:sp>
        <p:nvSpPr>
          <p:cNvPr id="52" name="CaixaDeTexto 51"/>
          <p:cNvSpPr txBox="1"/>
          <p:nvPr/>
        </p:nvSpPr>
        <p:spPr>
          <a:xfrm>
            <a:off x="21745576" y="25346089"/>
            <a:ext cx="5429288" cy="954107"/>
          </a:xfrm>
          <a:prstGeom prst="rect">
            <a:avLst/>
          </a:prstGeom>
          <a:noFill/>
        </p:spPr>
        <p:txBody>
          <a:bodyPr wrap="square" rtlCol="0">
            <a:spAutoFit/>
          </a:bodyPr>
          <a:lstStyle/>
          <a:p>
            <a:r>
              <a:rPr lang="pt-BR" sz="2800" dirty="0" err="1" smtClean="0"/>
              <a:t>Example</a:t>
            </a:r>
            <a:r>
              <a:rPr lang="pt-BR" sz="2800" dirty="0" smtClean="0"/>
              <a:t> </a:t>
            </a:r>
            <a:r>
              <a:rPr lang="pt-BR" sz="2800" dirty="0" err="1" smtClean="0"/>
              <a:t>of</a:t>
            </a:r>
            <a:r>
              <a:rPr lang="pt-BR" sz="2800" dirty="0" smtClean="0"/>
              <a:t> a contextual </a:t>
            </a:r>
            <a:r>
              <a:rPr lang="pt-BR" sz="2800" dirty="0" err="1" smtClean="0"/>
              <a:t>cue</a:t>
            </a:r>
            <a:r>
              <a:rPr lang="pt-BR" sz="2800" dirty="0" smtClean="0"/>
              <a:t>  </a:t>
            </a:r>
            <a:r>
              <a:rPr lang="pt-BR" sz="2800" dirty="0" err="1" smtClean="0"/>
              <a:t>trial</a:t>
            </a:r>
            <a:r>
              <a:rPr lang="pt-BR" sz="2800" dirty="0" smtClean="0"/>
              <a:t> for LESS THAN </a:t>
            </a:r>
            <a:endParaRPr lang="pt-BR" sz="2800" dirty="0"/>
          </a:p>
        </p:txBody>
      </p:sp>
      <p:sp>
        <p:nvSpPr>
          <p:cNvPr id="53" name="CaixaDeTexto 52"/>
          <p:cNvSpPr txBox="1"/>
          <p:nvPr/>
        </p:nvSpPr>
        <p:spPr>
          <a:xfrm>
            <a:off x="15601908" y="30918253"/>
            <a:ext cx="5429288" cy="954107"/>
          </a:xfrm>
          <a:prstGeom prst="rect">
            <a:avLst/>
          </a:prstGeom>
          <a:noFill/>
        </p:spPr>
        <p:txBody>
          <a:bodyPr wrap="square" rtlCol="0">
            <a:spAutoFit/>
          </a:bodyPr>
          <a:lstStyle/>
          <a:p>
            <a:r>
              <a:rPr lang="pt-BR" sz="2800" dirty="0" err="1" smtClean="0"/>
              <a:t>Example</a:t>
            </a:r>
            <a:r>
              <a:rPr lang="pt-BR" sz="2800" dirty="0" smtClean="0"/>
              <a:t> </a:t>
            </a:r>
            <a:r>
              <a:rPr lang="pt-BR" sz="2800" dirty="0" err="1" smtClean="0"/>
              <a:t>of</a:t>
            </a:r>
            <a:r>
              <a:rPr lang="pt-BR" sz="2800" dirty="0" smtClean="0"/>
              <a:t> a  MET </a:t>
            </a:r>
            <a:r>
              <a:rPr lang="pt-BR" sz="2800" dirty="0" err="1" smtClean="0"/>
              <a:t>trial</a:t>
            </a:r>
            <a:r>
              <a:rPr lang="pt-BR" sz="2800" dirty="0" smtClean="0"/>
              <a:t> </a:t>
            </a:r>
            <a:r>
              <a:rPr lang="pt-BR" sz="2800" dirty="0" err="1" smtClean="0"/>
              <a:t>of</a:t>
            </a:r>
            <a:r>
              <a:rPr lang="pt-BR" sz="2800" dirty="0" smtClean="0"/>
              <a:t> </a:t>
            </a:r>
            <a:r>
              <a:rPr lang="pt-BR" sz="2800" dirty="0" err="1" smtClean="0"/>
              <a:t>arbitrary</a:t>
            </a:r>
            <a:r>
              <a:rPr lang="pt-BR" sz="2800" dirty="0" smtClean="0"/>
              <a:t> </a:t>
            </a:r>
            <a:r>
              <a:rPr lang="pt-BR" sz="2800" dirty="0" err="1" smtClean="0"/>
              <a:t>relations</a:t>
            </a:r>
            <a:r>
              <a:rPr lang="pt-BR" sz="2800" dirty="0" smtClean="0"/>
              <a:t> </a:t>
            </a:r>
            <a:r>
              <a:rPr lang="pt-BR" sz="2800" dirty="0" err="1" smtClean="0"/>
              <a:t>of</a:t>
            </a:r>
            <a:r>
              <a:rPr lang="pt-BR" sz="2800" dirty="0" smtClean="0"/>
              <a:t> OPPOSITION </a:t>
            </a:r>
            <a:endParaRPr lang="pt-BR" sz="2800" dirty="0"/>
          </a:p>
        </p:txBody>
      </p:sp>
      <p:sp>
        <p:nvSpPr>
          <p:cNvPr id="55" name="CaixaDeTexto 54"/>
          <p:cNvSpPr txBox="1"/>
          <p:nvPr/>
        </p:nvSpPr>
        <p:spPr>
          <a:xfrm>
            <a:off x="21959890" y="30918253"/>
            <a:ext cx="5429288" cy="954107"/>
          </a:xfrm>
          <a:prstGeom prst="rect">
            <a:avLst/>
          </a:prstGeom>
          <a:noFill/>
        </p:spPr>
        <p:txBody>
          <a:bodyPr wrap="square" rtlCol="0">
            <a:spAutoFit/>
          </a:bodyPr>
          <a:lstStyle/>
          <a:p>
            <a:r>
              <a:rPr lang="pt-BR" sz="2800" dirty="0" err="1" smtClean="0"/>
              <a:t>Example</a:t>
            </a:r>
            <a:r>
              <a:rPr lang="pt-BR" sz="2800" dirty="0" smtClean="0"/>
              <a:t> </a:t>
            </a:r>
            <a:r>
              <a:rPr lang="pt-BR" sz="2800" dirty="0" err="1" smtClean="0"/>
              <a:t>of</a:t>
            </a:r>
            <a:r>
              <a:rPr lang="pt-BR" sz="2800" dirty="0" smtClean="0"/>
              <a:t> a  MET </a:t>
            </a:r>
            <a:r>
              <a:rPr lang="pt-BR" sz="2800" dirty="0" err="1" smtClean="0"/>
              <a:t>trial</a:t>
            </a:r>
            <a:r>
              <a:rPr lang="pt-BR" sz="2800" dirty="0" smtClean="0"/>
              <a:t> </a:t>
            </a:r>
            <a:r>
              <a:rPr lang="pt-BR" sz="2800" dirty="0" err="1" smtClean="0"/>
              <a:t>of</a:t>
            </a:r>
            <a:r>
              <a:rPr lang="pt-BR" sz="2800" dirty="0" smtClean="0"/>
              <a:t> </a:t>
            </a:r>
            <a:r>
              <a:rPr lang="pt-BR" sz="2800" dirty="0" err="1" smtClean="0"/>
              <a:t>arbitrary</a:t>
            </a:r>
            <a:r>
              <a:rPr lang="pt-BR" sz="2800" dirty="0" smtClean="0"/>
              <a:t> </a:t>
            </a:r>
            <a:r>
              <a:rPr lang="pt-BR" sz="2800" dirty="0" err="1" smtClean="0"/>
              <a:t>relations</a:t>
            </a:r>
            <a:r>
              <a:rPr lang="pt-BR" sz="2800" dirty="0" smtClean="0"/>
              <a:t> </a:t>
            </a:r>
            <a:r>
              <a:rPr lang="pt-BR" sz="2800" dirty="0" err="1" smtClean="0"/>
              <a:t>of</a:t>
            </a:r>
            <a:r>
              <a:rPr lang="pt-BR" sz="2800" dirty="0" smtClean="0"/>
              <a:t> MORE THAN</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checkerboard(across)">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checkerboard(across)">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checkerboard(across)">
                                      <p:cBhvr>
                                        <p:cTn id="17" dur="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checkerboard(across)">
                                      <p:cBhvr>
                                        <p:cTn id="2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1032</Words>
  <Application>Microsoft Office PowerPoint</Application>
  <PresentationFormat>Custom</PresentationFormat>
  <Paragraphs>117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Verdana</vt:lpstr>
      <vt:lpstr>Tema do Office</vt:lpstr>
      <vt:lpstr>Procedural adaptations for a relational training to improve IQ scores in young children Rabelo, Laura Z.; Faccioli, Juliana S.; de Rose, Julio C. laurazrabelo@gmail.com Universidade Federal de São Carlos (UFSCar) Brazil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FAPESP 200854997-8</dc:creator>
  <cp:lastModifiedBy>Emily Rodrigues</cp:lastModifiedBy>
  <cp:revision>36</cp:revision>
  <dcterms:created xsi:type="dcterms:W3CDTF">2014-05-05T18:09:31Z</dcterms:created>
  <dcterms:modified xsi:type="dcterms:W3CDTF">2014-06-30T15:34:01Z</dcterms:modified>
</cp:coreProperties>
</file>